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5"/>
  </p:notesMasterIdLst>
  <p:handoutMasterIdLst>
    <p:handoutMasterId r:id="rId36"/>
  </p:handoutMasterIdLst>
  <p:sldIdLst>
    <p:sldId id="547" r:id="rId2"/>
    <p:sldId id="550" r:id="rId3"/>
    <p:sldId id="558" r:id="rId4"/>
    <p:sldId id="623" r:id="rId5"/>
    <p:sldId id="643" r:id="rId6"/>
    <p:sldId id="624" r:id="rId7"/>
    <p:sldId id="631" r:id="rId8"/>
    <p:sldId id="644" r:id="rId9"/>
    <p:sldId id="645" r:id="rId10"/>
    <p:sldId id="646" r:id="rId11"/>
    <p:sldId id="647" r:id="rId12"/>
    <p:sldId id="648" r:id="rId13"/>
    <p:sldId id="649" r:id="rId14"/>
    <p:sldId id="653" r:id="rId15"/>
    <p:sldId id="650" r:id="rId16"/>
    <p:sldId id="655" r:id="rId17"/>
    <p:sldId id="654" r:id="rId18"/>
    <p:sldId id="656" r:id="rId19"/>
    <p:sldId id="657" r:id="rId20"/>
    <p:sldId id="652" r:id="rId21"/>
    <p:sldId id="658" r:id="rId22"/>
    <p:sldId id="659" r:id="rId23"/>
    <p:sldId id="660" r:id="rId24"/>
    <p:sldId id="661" r:id="rId25"/>
    <p:sldId id="666" r:id="rId26"/>
    <p:sldId id="663" r:id="rId27"/>
    <p:sldId id="664" r:id="rId28"/>
    <p:sldId id="665" r:id="rId29"/>
    <p:sldId id="667" r:id="rId30"/>
    <p:sldId id="562" r:id="rId31"/>
    <p:sldId id="554" r:id="rId32"/>
    <p:sldId id="552" r:id="rId33"/>
    <p:sldId id="553" r:id="rId3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7F0000"/>
    <a:srgbClr val="FF4747"/>
    <a:srgbClr val="FF7F7F"/>
    <a:srgbClr val="7F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1326" y="7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2019-06-13</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6/13/2019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this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n.wikipedia.org/wiki/This_(computer_programming)#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latin typeface="Consolas" panose="020B0609020204030204" pitchFamily="49" charset="0"/>
              </a:rPr>
              <a:t>this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this</a:t>
            </a:r>
            <a:r>
              <a:rPr lang="en-US" dirty="0"/>
              <a:t> </a:t>
            </a:r>
            <a:r>
              <a:rPr lang="en-US" dirty="0" smtClean="0"/>
              <a:t>for </a:t>
            </a:r>
            <a:r>
              <a:rPr lang="en-US" dirty="0" err="1" smtClean="0"/>
              <a:t>communcation</a:t>
            </a:r>
            <a:endParaRPr lang="en-CA" dirty="0"/>
          </a:p>
        </p:txBody>
      </p:sp>
      <p:sp>
        <p:nvSpPr>
          <p:cNvPr id="3" name="Content Placeholder 2"/>
          <p:cNvSpPr>
            <a:spLocks noGrp="1"/>
          </p:cNvSpPr>
          <p:nvPr>
            <p:ph idx="1"/>
          </p:nvPr>
        </p:nvSpPr>
        <p:spPr/>
        <p:txBody>
          <a:bodyPr/>
          <a:lstStyle/>
          <a:p>
            <a:pPr lvl="0"/>
            <a:r>
              <a:rPr lang="en-US" dirty="0" smtClean="0">
                <a:solidFill>
                  <a:prstClr val="black"/>
                </a:solidFill>
              </a:rPr>
              <a:t>A messenger created without an argument has no </a:t>
            </a:r>
            <a:r>
              <a:rPr lang="en-US" i="1" dirty="0" smtClean="0">
                <a:solidFill>
                  <a:prstClr val="black"/>
                </a:solidFill>
              </a:rPr>
              <a:t>partner</a:t>
            </a:r>
            <a:endParaRPr lang="en-CA" dirty="0" smtClean="0">
              <a:solidFill>
                <a:prstClr val="black"/>
              </a:solidFill>
            </a:endParaRPr>
          </a:p>
          <a:p>
            <a:pPr marL="914400" lvl="2" indent="0">
              <a:buNone/>
            </a:pPr>
            <a:r>
              <a:rPr lang="en-CA" sz="1600" dirty="0">
                <a:latin typeface="Consolas" panose="020B0609020204030204" pitchFamily="49" charset="0"/>
                <a:cs typeface="Consolas" panose="020B0609020204030204" pitchFamily="49" charset="0"/>
              </a:rPr>
              <a:t>Messenger::Messenger():</a:t>
            </a:r>
          </a:p>
          <a:p>
            <a:pPr marL="914400" lvl="2" indent="0">
              <a:buNone/>
            </a:pPr>
            <a:r>
              <a:rPr lang="en-CA" sz="1600" dirty="0" err="1">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nullptr</a:t>
            </a:r>
            <a:r>
              <a:rPr lang="en-CA" sz="1600" dirty="0" smtClean="0">
                <a:latin typeface="Consolas" panose="020B0609020204030204" pitchFamily="49" charset="0"/>
                <a:cs typeface="Consolas" panose="020B0609020204030204" pitchFamily="49" charset="0"/>
              </a:rPr>
              <a:t> },     </a:t>
            </a:r>
            <a:r>
              <a:rPr lang="en-CA" sz="1600" dirty="0">
                <a:latin typeface="Consolas" panose="020B0609020204030204" pitchFamily="49" charset="0"/>
                <a:cs typeface="Consolas" panose="020B0609020204030204" pitchFamily="49" charset="0"/>
              </a:rPr>
              <a:t>// No partner</a:t>
            </a:r>
          </a:p>
          <a:p>
            <a:pPr marL="914400" lvl="2" indent="0">
              <a:buNone/>
            </a:pPr>
            <a:r>
              <a:rPr lang="en-US" sz="1600" dirty="0" smtClean="0">
                <a:latin typeface="Consolas" panose="020B0609020204030204" pitchFamily="49" charset="0"/>
                <a:cs typeface="Consolas" panose="020B0609020204030204" pitchFamily="49" charset="0"/>
              </a:rPr>
              <a:t>message{ 0 },</a:t>
            </a:r>
            <a:endParaRPr lang="en-CA" sz="1600" dirty="0" smtClean="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received{ false } </a:t>
            </a:r>
            <a:r>
              <a:rPr lang="en-CA" sz="1600" dirty="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 empty constructor</a:t>
            </a:r>
          </a:p>
          <a:p>
            <a:pPr marL="9144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63181649"/>
              </p:ext>
            </p:extLst>
          </p:nvPr>
        </p:nvGraphicFramePr>
        <p:xfrm>
          <a:off x="3491879" y="5157192"/>
          <a:ext cx="5400601" cy="1097280"/>
        </p:xfrm>
        <a:graphic>
          <a:graphicData uri="http://schemas.openxmlformats.org/drawingml/2006/table">
            <a:tbl>
              <a:tblPr firstRow="1" bandRow="1">
                <a:tableStyleId>{2D5ABB26-0587-4C30-8999-92F81FD0307C}</a:tableStyleId>
              </a:tblPr>
              <a:tblGrid>
                <a:gridCol w="1384770">
                  <a:extLst>
                    <a:ext uri="{9D8B030D-6E8A-4147-A177-3AD203B41FA5}">
                      <a16:colId xmlns:a16="http://schemas.microsoft.com/office/drawing/2014/main" val="2246471539"/>
                    </a:ext>
                  </a:extLst>
                </a:gridCol>
                <a:gridCol w="1384770">
                  <a:extLst>
                    <a:ext uri="{9D8B030D-6E8A-4147-A177-3AD203B41FA5}">
                      <a16:colId xmlns:a16="http://schemas.microsoft.com/office/drawing/2014/main" val="2555273459"/>
                    </a:ext>
                  </a:extLst>
                </a:gridCol>
                <a:gridCol w="1315531">
                  <a:extLst>
                    <a:ext uri="{9D8B030D-6E8A-4147-A177-3AD203B41FA5}">
                      <a16:colId xmlns:a16="http://schemas.microsoft.com/office/drawing/2014/main" val="312652277"/>
                    </a:ext>
                  </a:extLst>
                </a:gridCol>
                <a:gridCol w="415430">
                  <a:extLst>
                    <a:ext uri="{9D8B030D-6E8A-4147-A177-3AD203B41FA5}">
                      <a16:colId xmlns:a16="http://schemas.microsoft.com/office/drawing/2014/main" val="1373714811"/>
                    </a:ext>
                  </a:extLst>
                </a:gridCol>
                <a:gridCol w="900100">
                  <a:extLst>
                    <a:ext uri="{9D8B030D-6E8A-4147-A177-3AD203B41FA5}">
                      <a16:colId xmlns:a16="http://schemas.microsoft.com/office/drawing/2014/main" val="3706017650"/>
                    </a:ext>
                  </a:extLst>
                </a:gridCol>
              </a:tblGrid>
              <a:tr h="201400">
                <a:tc>
                  <a:txBody>
                    <a:bodyPr/>
                    <a:lstStyle/>
                    <a:p>
                      <a:r>
                        <a:rPr lang="en-US" b="0" dirty="0" smtClean="0">
                          <a:solidFill>
                            <a:schemeClr val="tx1"/>
                          </a:solidFill>
                          <a:latin typeface="Consolas" panose="020B0609020204030204" pitchFamily="49" charset="0"/>
                        </a:rPr>
                        <a:t>0xffe328a0</a:t>
                      </a:r>
                      <a:endParaRPr lang="en-CA"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0" dirty="0" smtClean="0">
                          <a:solidFill>
                            <a:srgbClr val="0070C0"/>
                          </a:solidFill>
                          <a:latin typeface="Consolas" panose="020B0609020204030204" pitchFamily="49" charset="0"/>
                        </a:rPr>
                        <a:t>0x00000000</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err="1" smtClean="0">
                          <a:solidFill>
                            <a:srgbClr val="0070C0"/>
                          </a:solidFill>
                          <a:latin typeface="Consolas" panose="020B0609020204030204" pitchFamily="49" charset="0"/>
                        </a:rPr>
                        <a:t>p_partner</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6600" b="0" dirty="0" smtClean="0">
                          <a:solidFill>
                            <a:srgbClr val="0070C0"/>
                          </a:solidFill>
                          <a:latin typeface="Times New Roman" panose="02020603050405020304" pitchFamily="18" charset="0"/>
                          <a:cs typeface="Times New Roman" panose="02020603050405020304" pitchFamily="18" charset="0"/>
                        </a:rPr>
                        <a:t>}</a:t>
                      </a:r>
                      <a:endParaRPr lang="en-CA" b="0" dirty="0">
                        <a:solidFill>
                          <a:srgbClr val="0070C0"/>
                        </a:solidFill>
                        <a:latin typeface="Consolas" panose="020B0609020204030204" pitchFamily="49" charset="0"/>
                      </a:endParaRPr>
                    </a:p>
                  </a:txBody>
                  <a:tcPr marL="45720" marR="45720" anchor="ctr"/>
                </a:tc>
                <a:tc rowSpan="3">
                  <a:txBody>
                    <a:bodyPr/>
                    <a:lstStyle/>
                    <a:p>
                      <a:r>
                        <a:rPr lang="en-US" b="0" dirty="0" smtClean="0">
                          <a:solidFill>
                            <a:srgbClr val="0070C0"/>
                          </a:solidFill>
                          <a:latin typeface="Consolas" panose="020B0609020204030204" pitchFamily="49" charset="0"/>
                        </a:rPr>
                        <a:t>first</a:t>
                      </a:r>
                      <a:endParaRPr lang="en-CA"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201400">
                <a:tc>
                  <a:txBody>
                    <a:bodyPr/>
                    <a:lstStyle/>
                    <a:p>
                      <a:endParaRPr lang="en-CA"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solidFill>
                            <a:schemeClr val="tx1"/>
                          </a:solidFill>
                          <a:latin typeface="Consolas" panose="020B0609020204030204" pitchFamily="49" charset="0"/>
                        </a:rPr>
                        <a:t>0</a:t>
                      </a:r>
                      <a:endParaRPr lang="en-CA"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Consolas" panose="020B0609020204030204" pitchFamily="49" charset="0"/>
                        </a:rPr>
                        <a:t>message</a:t>
                      </a:r>
                      <a:endParaRPr lang="en-CA"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1708654614"/>
                  </a:ext>
                </a:extLst>
              </a:tr>
              <a:tr h="201400">
                <a:tc>
                  <a:txBody>
                    <a:bodyPr/>
                    <a:lstStyle/>
                    <a:p>
                      <a:endParaRPr lang="en-CA"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solidFill>
                            <a:schemeClr val="tx1"/>
                          </a:solidFill>
                          <a:latin typeface="Consolas" panose="020B0609020204030204" pitchFamily="49" charset="0"/>
                        </a:rPr>
                        <a:t>false</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Consolas" panose="020B0609020204030204" pitchFamily="49" charset="0"/>
                        </a:rPr>
                        <a:t>received</a:t>
                      </a:r>
                      <a:endParaRPr lang="en-CA"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bl>
          </a:graphicData>
        </a:graphic>
      </p:graphicFrame>
      <p:sp>
        <p:nvSpPr>
          <p:cNvPr id="9" name="Rectangle 8"/>
          <p:cNvSpPr/>
          <p:nvPr/>
        </p:nvSpPr>
        <p:spPr>
          <a:xfrm>
            <a:off x="591365" y="4256304"/>
            <a:ext cx="2653290" cy="584775"/>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Messenger first{};</a:t>
            </a:r>
          </a:p>
        </p:txBody>
      </p:sp>
    </p:spTree>
    <p:extLst>
      <p:ext uri="{BB962C8B-B14F-4D97-AF65-F5344CB8AC3E}">
        <p14:creationId xmlns:p14="http://schemas.microsoft.com/office/powerpoint/2010/main" val="4015286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this</a:t>
            </a:r>
            <a:r>
              <a:rPr lang="en-US" dirty="0"/>
              <a:t> </a:t>
            </a:r>
            <a:r>
              <a:rPr lang="en-US" dirty="0" smtClean="0"/>
              <a:t>for </a:t>
            </a:r>
            <a:r>
              <a:rPr lang="en-US" dirty="0" err="1" smtClean="0"/>
              <a:t>communcation</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A messenger created with a another messenger links each to each other</a:t>
            </a:r>
          </a:p>
          <a:p>
            <a:pPr marL="914400" lvl="2" indent="0">
              <a:buNone/>
            </a:pPr>
            <a:r>
              <a:rPr lang="en-CA" sz="1600" dirty="0" smtClean="0">
                <a:latin typeface="Consolas" panose="020B0609020204030204" pitchFamily="49" charset="0"/>
                <a:cs typeface="Consolas" panose="020B0609020204030204" pitchFamily="49" charset="0"/>
              </a:rPr>
              <a:t>Messenger</a:t>
            </a:r>
            <a:r>
              <a:rPr lang="en-CA" sz="1600" dirty="0">
                <a:latin typeface="Consolas" panose="020B0609020204030204" pitchFamily="49" charset="0"/>
                <a:cs typeface="Consolas" panose="020B0609020204030204" pitchFamily="49" charset="0"/>
              </a:rPr>
              <a:t>::Messenger( Messenger &amp;</a:t>
            </a:r>
            <a:r>
              <a:rPr lang="en-CA" sz="1600" b="1" dirty="0">
                <a:solidFill>
                  <a:srgbClr val="FF0000"/>
                </a:solidFill>
                <a:latin typeface="Consolas" panose="020B0609020204030204" pitchFamily="49" charset="0"/>
                <a:cs typeface="Consolas" panose="020B0609020204030204" pitchFamily="49" charset="0"/>
              </a:rPr>
              <a:t>partner</a:t>
            </a:r>
            <a:r>
              <a:rPr lang="en-CA" sz="1600" dirty="0">
                <a:latin typeface="Consolas" panose="020B0609020204030204" pitchFamily="49" charset="0"/>
                <a:cs typeface="Consolas" panose="020B0609020204030204" pitchFamily="49" charset="0"/>
              </a:rPr>
              <a:t> ):</a:t>
            </a:r>
          </a:p>
          <a:p>
            <a:pPr marL="914400" lvl="2" indent="0">
              <a:buNone/>
            </a:pPr>
            <a:r>
              <a:rPr lang="en-CA" sz="1600" dirty="0" err="1">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 &amp;</a:t>
            </a:r>
            <a:r>
              <a:rPr lang="en-CA" sz="1600" b="1" dirty="0" smtClean="0">
                <a:solidFill>
                  <a:srgbClr val="FF0000"/>
                </a:solidFill>
                <a:latin typeface="Consolas" panose="020B0609020204030204" pitchFamily="49" charset="0"/>
                <a:cs typeface="Consolas" panose="020B0609020204030204" pitchFamily="49" charset="0"/>
              </a:rPr>
              <a:t>partner</a:t>
            </a:r>
            <a:r>
              <a:rPr lang="en-CA" sz="1600" dirty="0" smtClean="0">
                <a:latin typeface="Consolas" panose="020B0609020204030204" pitchFamily="49" charset="0"/>
                <a:cs typeface="Consolas" panose="020B0609020204030204" pitchFamily="49" charset="0"/>
              </a:rPr>
              <a:t> },    </a:t>
            </a:r>
            <a:r>
              <a:rPr lang="en-CA" sz="1600" dirty="0">
                <a:latin typeface="Consolas" panose="020B0609020204030204" pitchFamily="49" charset="0"/>
                <a:cs typeface="Consolas" panose="020B0609020204030204" pitchFamily="49" charset="0"/>
              </a:rPr>
              <a:t>// Store the address of my </a:t>
            </a:r>
            <a:r>
              <a:rPr lang="en-CA" sz="1600" dirty="0" smtClean="0">
                <a:latin typeface="Consolas" panose="020B0609020204030204" pitchFamily="49" charset="0"/>
                <a:cs typeface="Consolas" panose="020B0609020204030204" pitchFamily="49" charset="0"/>
              </a:rPr>
              <a:t>partner</a:t>
            </a:r>
          </a:p>
          <a:p>
            <a:pPr marL="914400" lvl="2" indent="0">
              <a:buNone/>
            </a:pPr>
            <a:r>
              <a:rPr lang="en-US" sz="1600" dirty="0" smtClean="0">
                <a:latin typeface="Consolas" panose="020B0609020204030204" pitchFamily="49" charset="0"/>
                <a:cs typeface="Consolas" panose="020B0609020204030204" pitchFamily="49" charset="0"/>
              </a:rPr>
              <a:t>message{ 0 },</a:t>
            </a: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received</a:t>
            </a:r>
            <a:r>
              <a:rPr lang="en-CA" sz="1600" dirty="0" smtClean="0">
                <a:latin typeface="Consolas" panose="020B0609020204030204" pitchFamily="49" charset="0"/>
                <a:cs typeface="Consolas" panose="020B0609020204030204" pitchFamily="49" charset="0"/>
              </a:rPr>
              <a:t>{ false } </a:t>
            </a:r>
            <a:r>
              <a:rPr lang="en-CA" sz="1600" dirty="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 If the partner already has a partner, 'unfriend' that </a:t>
            </a:r>
          </a:p>
          <a:p>
            <a:pPr marL="914400" lvl="2" indent="0">
              <a:buNone/>
            </a:pPr>
            <a:r>
              <a:rPr lang="en-CA" sz="1600" dirty="0">
                <a:latin typeface="Consolas" panose="020B0609020204030204" pitchFamily="49" charset="0"/>
                <a:cs typeface="Consolas" panose="020B0609020204030204" pitchFamily="49" charset="0"/>
              </a:rPr>
              <a:t>    // partner first--otherwise, we'll be in trouble...</a:t>
            </a:r>
          </a:p>
          <a:p>
            <a:pPr marL="914400" lvl="2" indent="0">
              <a:buNone/>
            </a:pPr>
            <a:r>
              <a:rPr lang="en-CA" sz="1600" dirty="0">
                <a:latin typeface="Consolas" panose="020B0609020204030204" pitchFamily="49" charset="0"/>
                <a:cs typeface="Consolas" panose="020B0609020204030204" pitchFamily="49" charset="0"/>
              </a:rPr>
              <a:t>    if ( </a:t>
            </a:r>
            <a:r>
              <a:rPr lang="en-CA" sz="1600" b="1" dirty="0" err="1" smtClean="0">
                <a:solidFill>
                  <a:srgbClr val="FF0000"/>
                </a:solidFill>
                <a:latin typeface="Consolas" panose="020B0609020204030204" pitchFamily="49" charset="0"/>
                <a:cs typeface="Consolas" panose="020B0609020204030204" pitchFamily="49" charset="0"/>
              </a:rPr>
              <a:t>partner</a:t>
            </a: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nullptr</a:t>
            </a:r>
            <a:r>
              <a:rPr lang="en-CA" sz="1600" dirty="0">
                <a:latin typeface="Consolas" panose="020B0609020204030204" pitchFamily="49" charset="0"/>
                <a:cs typeface="Consolas" panose="020B0609020204030204" pitchFamily="49" charset="0"/>
              </a:rPr>
              <a:t> ) {</a:t>
            </a:r>
          </a:p>
          <a:p>
            <a:pPr marL="914400" lvl="2" indent="0">
              <a:buNone/>
            </a:pPr>
            <a:r>
              <a:rPr lang="en-CA" sz="1600" dirty="0">
                <a:latin typeface="Consolas" panose="020B0609020204030204" pitchFamily="49" charset="0"/>
                <a:cs typeface="Consolas" panose="020B0609020204030204" pitchFamily="49" charset="0"/>
              </a:rPr>
              <a:t>        </a:t>
            </a:r>
            <a:r>
              <a:rPr lang="en-CA" sz="1600" b="1" dirty="0" err="1" smtClean="0">
                <a:solidFill>
                  <a:srgbClr val="FF0000"/>
                </a:solidFill>
                <a:latin typeface="Consolas" panose="020B0609020204030204" pitchFamily="49" charset="0"/>
                <a:cs typeface="Consolas" panose="020B0609020204030204" pitchFamily="49" charset="0"/>
              </a:rPr>
              <a:t>partner</a:t>
            </a: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&gt;</a:t>
            </a:r>
            <a:r>
              <a:rPr lang="en-CA" sz="1600" dirty="0" err="1">
                <a:latin typeface="Consolas" panose="020B0609020204030204" pitchFamily="49" charset="0"/>
                <a:cs typeface="Consolas" panose="020B0609020204030204" pitchFamily="49" charset="0"/>
              </a:rPr>
              <a:t>p_partner</a:t>
            </a:r>
            <a:r>
              <a:rPr lang="en-CA" sz="1600" dirty="0">
                <a:latin typeface="Consolas" panose="020B0609020204030204" pitchFamily="49" charset="0"/>
                <a:cs typeface="Consolas" panose="020B0609020204030204" pitchFamily="49" charset="0"/>
              </a:rPr>
              <a:t> = </a:t>
            </a:r>
            <a:r>
              <a:rPr lang="en-CA" sz="1600" dirty="0" err="1">
                <a:latin typeface="Consolas" panose="020B0609020204030204" pitchFamily="49" charset="0"/>
                <a:cs typeface="Consolas" panose="020B0609020204030204" pitchFamily="49" charset="0"/>
              </a:rPr>
              <a:t>nullptr</a:t>
            </a:r>
            <a:r>
              <a:rPr lang="en-CA" sz="1600" dirty="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a:t>
            </a:r>
            <a:r>
              <a:rPr lang="en-CA" sz="1600" b="1" dirty="0" err="1" smtClean="0">
                <a:solidFill>
                  <a:srgbClr val="FF0000"/>
                </a:solidFill>
                <a:latin typeface="Consolas" panose="020B0609020204030204" pitchFamily="49" charset="0"/>
                <a:cs typeface="Consolas" panose="020B0609020204030204" pitchFamily="49" charset="0"/>
              </a:rPr>
              <a:t>partner</a:t>
            </a:r>
            <a:r>
              <a:rPr lang="en-CA" sz="1600" dirty="0" err="1" smtClean="0">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this;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Let the partner know about me</a:t>
            </a:r>
          </a:p>
          <a:p>
            <a:pPr marL="914400" lvl="2" indent="0">
              <a:buNone/>
            </a:pPr>
            <a:r>
              <a:rPr lang="en-CA" sz="1600" dirty="0">
                <a:latin typeface="Consolas" panose="020B0609020204030204" pitchFamily="49" charset="0"/>
                <a:cs typeface="Consolas" panose="020B0609020204030204" pitchFamily="49" charset="0"/>
              </a:rPr>
              <a:t>}</a:t>
            </a:r>
          </a:p>
          <a:p>
            <a:pPr marL="914400" lvl="2" indent="0">
              <a:buNone/>
            </a:pP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8154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this</a:t>
            </a:r>
            <a:r>
              <a:rPr lang="en-US" dirty="0"/>
              <a:t> </a:t>
            </a:r>
            <a:r>
              <a:rPr lang="en-US" dirty="0" smtClean="0"/>
              <a:t>for </a:t>
            </a:r>
            <a:r>
              <a:rPr lang="en-US" dirty="0" err="1" smtClean="0"/>
              <a:t>communcation</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Let’s work this one out:</a:t>
            </a:r>
          </a:p>
          <a:p>
            <a:pPr marL="1828800" lvl="4" indent="0">
              <a:buNone/>
            </a:pPr>
            <a:r>
              <a:rPr lang="en-CA" sz="1100" dirty="0" smtClean="0">
                <a:latin typeface="Consolas" panose="020B0609020204030204" pitchFamily="49" charset="0"/>
                <a:cs typeface="Consolas" panose="020B0609020204030204" pitchFamily="49" charset="0"/>
              </a:rPr>
              <a:t>Messenger</a:t>
            </a:r>
            <a:r>
              <a:rPr lang="en-CA" sz="1100" dirty="0">
                <a:latin typeface="Consolas" panose="020B0609020204030204" pitchFamily="49" charset="0"/>
                <a:cs typeface="Consolas" panose="020B0609020204030204" pitchFamily="49" charset="0"/>
              </a:rPr>
              <a:t>::Messenger( Messenger &amp;</a:t>
            </a:r>
            <a:r>
              <a:rPr lang="en-CA" sz="1100" b="1" dirty="0">
                <a:solidFill>
                  <a:srgbClr val="FF0000"/>
                </a:solidFill>
                <a:latin typeface="Consolas" panose="020B0609020204030204" pitchFamily="49" charset="0"/>
                <a:cs typeface="Consolas" panose="020B0609020204030204" pitchFamily="49" charset="0"/>
              </a:rPr>
              <a:t>partner</a:t>
            </a:r>
            <a:r>
              <a:rPr lang="en-CA" sz="1100" dirty="0">
                <a:latin typeface="Consolas" panose="020B0609020204030204" pitchFamily="49" charset="0"/>
                <a:cs typeface="Consolas" panose="020B0609020204030204" pitchFamily="49" charset="0"/>
              </a:rPr>
              <a:t> ):</a:t>
            </a:r>
          </a:p>
          <a:p>
            <a:pPr marL="1828800" lvl="4" indent="0">
              <a:buNone/>
            </a:pPr>
            <a:r>
              <a:rPr lang="en-CA" sz="1100" b="1" dirty="0" err="1">
                <a:solidFill>
                  <a:srgbClr val="7030A0"/>
                </a:solidFill>
                <a:latin typeface="Consolas" panose="020B0609020204030204" pitchFamily="49" charset="0"/>
                <a:cs typeface="Consolas" panose="020B0609020204030204" pitchFamily="49" charset="0"/>
              </a:rPr>
              <a:t>p_partner</a:t>
            </a:r>
            <a:r>
              <a:rPr lang="en-CA" sz="1100" b="1" dirty="0" smtClean="0">
                <a:solidFill>
                  <a:srgbClr val="7030A0"/>
                </a:solidFill>
                <a:latin typeface="Consolas" panose="020B0609020204030204" pitchFamily="49" charset="0"/>
                <a:cs typeface="Consolas" panose="020B0609020204030204" pitchFamily="49" charset="0"/>
              </a:rPr>
              <a:t>{ &amp;partner },    </a:t>
            </a:r>
            <a:r>
              <a:rPr lang="en-CA" sz="1100" dirty="0">
                <a:latin typeface="Consolas" panose="020B0609020204030204" pitchFamily="49" charset="0"/>
                <a:cs typeface="Consolas" panose="020B0609020204030204" pitchFamily="49" charset="0"/>
              </a:rPr>
              <a:t>// Store the address of my </a:t>
            </a:r>
            <a:r>
              <a:rPr lang="en-CA" sz="1100" dirty="0" smtClean="0">
                <a:latin typeface="Consolas" panose="020B0609020204030204" pitchFamily="49" charset="0"/>
                <a:cs typeface="Consolas" panose="020B0609020204030204" pitchFamily="49" charset="0"/>
              </a:rPr>
              <a:t>partner</a:t>
            </a:r>
          </a:p>
          <a:p>
            <a:pPr marL="1828800" lvl="4" indent="0">
              <a:buNone/>
            </a:pPr>
            <a:r>
              <a:rPr lang="en-US" sz="1100" b="1" dirty="0" smtClean="0">
                <a:solidFill>
                  <a:srgbClr val="7030A0"/>
                </a:solidFill>
                <a:latin typeface="Consolas" panose="020B0609020204030204" pitchFamily="49" charset="0"/>
                <a:cs typeface="Consolas" panose="020B0609020204030204" pitchFamily="49" charset="0"/>
              </a:rPr>
              <a:t>message{ 0 },</a:t>
            </a:r>
            <a:endParaRPr lang="en-CA" sz="1100" b="1" dirty="0">
              <a:solidFill>
                <a:srgbClr val="7030A0"/>
              </a:solidFill>
              <a:latin typeface="Consolas" panose="020B0609020204030204" pitchFamily="49" charset="0"/>
              <a:cs typeface="Consolas" panose="020B0609020204030204" pitchFamily="49" charset="0"/>
            </a:endParaRPr>
          </a:p>
          <a:p>
            <a:pPr marL="1828800" lvl="4" indent="0">
              <a:buNone/>
            </a:pPr>
            <a:r>
              <a:rPr lang="en-CA" sz="1100" b="1" dirty="0">
                <a:solidFill>
                  <a:srgbClr val="7030A0"/>
                </a:solidFill>
                <a:latin typeface="Consolas" panose="020B0609020204030204" pitchFamily="49" charset="0"/>
                <a:cs typeface="Consolas" panose="020B0609020204030204" pitchFamily="49" charset="0"/>
              </a:rPr>
              <a:t>received</a:t>
            </a:r>
            <a:r>
              <a:rPr lang="en-CA" sz="1100" b="1" dirty="0" smtClean="0">
                <a:solidFill>
                  <a:srgbClr val="7030A0"/>
                </a:solidFill>
                <a:latin typeface="Consolas" panose="020B0609020204030204" pitchFamily="49" charset="0"/>
                <a:cs typeface="Consolas" panose="020B0609020204030204" pitchFamily="49" charset="0"/>
              </a:rPr>
              <a:t>{ false } </a:t>
            </a:r>
            <a:r>
              <a:rPr lang="en-CA" sz="1100" dirty="0">
                <a:latin typeface="Consolas" panose="020B0609020204030204" pitchFamily="49" charset="0"/>
                <a:cs typeface="Consolas" panose="020B0609020204030204" pitchFamily="49" charset="0"/>
              </a:rPr>
              <a:t>{</a:t>
            </a:r>
          </a:p>
          <a:p>
            <a:pPr marL="1828800" lvl="4" indent="0">
              <a:buNone/>
            </a:pPr>
            <a:r>
              <a:rPr lang="en-CA" sz="1100" dirty="0">
                <a:latin typeface="Consolas" panose="020B0609020204030204" pitchFamily="49" charset="0"/>
                <a:cs typeface="Consolas" panose="020B0609020204030204" pitchFamily="49" charset="0"/>
              </a:rPr>
              <a:t>    // If the partner already has a partner, 'unfriend' that </a:t>
            </a:r>
          </a:p>
          <a:p>
            <a:pPr marL="1828800" lvl="4" indent="0">
              <a:buNone/>
            </a:pPr>
            <a:r>
              <a:rPr lang="en-CA" sz="1100" dirty="0">
                <a:latin typeface="Consolas" panose="020B0609020204030204" pitchFamily="49" charset="0"/>
                <a:cs typeface="Consolas" panose="020B0609020204030204" pitchFamily="49" charset="0"/>
              </a:rPr>
              <a:t>    // partner first--otherwise, we'll be in trouble...</a:t>
            </a:r>
          </a:p>
          <a:p>
            <a:pPr marL="1828800" lvl="4" indent="0">
              <a:buNone/>
            </a:pPr>
            <a:r>
              <a:rPr lang="en-CA" sz="1100" dirty="0">
                <a:latin typeface="Consolas" panose="020B0609020204030204" pitchFamily="49" charset="0"/>
                <a:cs typeface="Consolas" panose="020B0609020204030204" pitchFamily="49" charset="0"/>
              </a:rPr>
              <a:t>    if ( </a:t>
            </a:r>
            <a:r>
              <a:rPr lang="en-CA" sz="1100" b="1" dirty="0" err="1" smtClean="0">
                <a:solidFill>
                  <a:srgbClr val="FF0000"/>
                </a:solidFill>
                <a:latin typeface="Consolas" panose="020B0609020204030204" pitchFamily="49" charset="0"/>
                <a:cs typeface="Consolas" panose="020B0609020204030204" pitchFamily="49" charset="0"/>
              </a:rPr>
              <a:t>partner</a:t>
            </a:r>
            <a:r>
              <a:rPr lang="en-CA" sz="1100" dirty="0" err="1" smtClean="0">
                <a:latin typeface="Consolas" panose="020B0609020204030204" pitchFamily="49" charset="0"/>
                <a:cs typeface="Consolas" panose="020B0609020204030204" pitchFamily="49" charset="0"/>
              </a:rPr>
              <a:t>.p_partner</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 </a:t>
            </a:r>
            <a:r>
              <a:rPr lang="en-CA" sz="1100" dirty="0" err="1">
                <a:latin typeface="Consolas" panose="020B0609020204030204" pitchFamily="49" charset="0"/>
                <a:cs typeface="Consolas" panose="020B0609020204030204" pitchFamily="49" charset="0"/>
              </a:rPr>
              <a:t>nullptr</a:t>
            </a:r>
            <a:r>
              <a:rPr lang="en-CA" sz="1100" dirty="0">
                <a:latin typeface="Consolas" panose="020B0609020204030204" pitchFamily="49" charset="0"/>
                <a:cs typeface="Consolas" panose="020B0609020204030204" pitchFamily="49" charset="0"/>
              </a:rPr>
              <a:t> ) {</a:t>
            </a:r>
          </a:p>
          <a:p>
            <a:pPr marL="1828800" lvl="4" indent="0">
              <a:buNone/>
            </a:pPr>
            <a:r>
              <a:rPr lang="en-CA" sz="1100" dirty="0">
                <a:latin typeface="Consolas" panose="020B0609020204030204" pitchFamily="49" charset="0"/>
                <a:cs typeface="Consolas" panose="020B0609020204030204" pitchFamily="49" charset="0"/>
              </a:rPr>
              <a:t>        </a:t>
            </a:r>
            <a:r>
              <a:rPr lang="en-CA" sz="1100" b="1" dirty="0" err="1" smtClean="0">
                <a:solidFill>
                  <a:srgbClr val="FF0000"/>
                </a:solidFill>
                <a:latin typeface="Consolas" panose="020B0609020204030204" pitchFamily="49" charset="0"/>
                <a:cs typeface="Consolas" panose="020B0609020204030204" pitchFamily="49" charset="0"/>
              </a:rPr>
              <a:t>partner</a:t>
            </a:r>
            <a:r>
              <a:rPr lang="en-CA" sz="1100" dirty="0" err="1" smtClean="0">
                <a:latin typeface="Consolas" panose="020B0609020204030204" pitchFamily="49" charset="0"/>
                <a:cs typeface="Consolas" panose="020B0609020204030204" pitchFamily="49" charset="0"/>
              </a:rPr>
              <a:t>.p_partner</a:t>
            </a:r>
            <a:r>
              <a:rPr lang="en-CA" sz="1100" dirty="0" smtClean="0">
                <a:latin typeface="Consolas" panose="020B0609020204030204" pitchFamily="49" charset="0"/>
                <a:cs typeface="Consolas" panose="020B0609020204030204" pitchFamily="49" charset="0"/>
              </a:rPr>
              <a:t>-</a:t>
            </a:r>
            <a:r>
              <a:rPr lang="en-CA" sz="1100" dirty="0">
                <a:latin typeface="Consolas" panose="020B0609020204030204" pitchFamily="49" charset="0"/>
                <a:cs typeface="Consolas" panose="020B0609020204030204" pitchFamily="49" charset="0"/>
              </a:rPr>
              <a:t>&gt;</a:t>
            </a:r>
            <a:r>
              <a:rPr lang="en-CA" sz="1100" dirty="0" err="1">
                <a:latin typeface="Consolas" panose="020B0609020204030204" pitchFamily="49" charset="0"/>
                <a:cs typeface="Consolas" panose="020B0609020204030204" pitchFamily="49" charset="0"/>
              </a:rPr>
              <a:t>p_partner</a:t>
            </a:r>
            <a:r>
              <a:rPr lang="en-CA" sz="1100" dirty="0">
                <a:latin typeface="Consolas" panose="020B0609020204030204" pitchFamily="49" charset="0"/>
                <a:cs typeface="Consolas" panose="020B0609020204030204" pitchFamily="49" charset="0"/>
              </a:rPr>
              <a:t> = </a:t>
            </a:r>
            <a:r>
              <a:rPr lang="en-CA" sz="1100" dirty="0" err="1">
                <a:latin typeface="Consolas" panose="020B0609020204030204" pitchFamily="49" charset="0"/>
                <a:cs typeface="Consolas" panose="020B0609020204030204" pitchFamily="49" charset="0"/>
              </a:rPr>
              <a:t>nullptr</a:t>
            </a:r>
            <a:r>
              <a:rPr lang="en-CA" sz="1100" dirty="0">
                <a:latin typeface="Consolas" panose="020B0609020204030204" pitchFamily="49" charset="0"/>
                <a:cs typeface="Consolas" panose="020B0609020204030204" pitchFamily="49" charset="0"/>
              </a:rPr>
              <a:t>;</a:t>
            </a:r>
          </a:p>
          <a:p>
            <a:pPr marL="1828800" lvl="4" indent="0">
              <a:buNone/>
            </a:pPr>
            <a:r>
              <a:rPr lang="en-CA" sz="1100" dirty="0">
                <a:latin typeface="Consolas" panose="020B0609020204030204" pitchFamily="49" charset="0"/>
                <a:cs typeface="Consolas" panose="020B0609020204030204" pitchFamily="49" charset="0"/>
              </a:rPr>
              <a:t>    }</a:t>
            </a:r>
          </a:p>
          <a:p>
            <a:pPr marL="1828800" lvl="4" indent="0">
              <a:buNone/>
            </a:pPr>
            <a:endParaRPr lang="en-CA" sz="1100" dirty="0">
              <a:latin typeface="Consolas" panose="020B0609020204030204" pitchFamily="49" charset="0"/>
              <a:cs typeface="Consolas" panose="020B0609020204030204" pitchFamily="49" charset="0"/>
            </a:endParaRPr>
          </a:p>
          <a:p>
            <a:pPr marL="1828800" lvl="4" indent="0">
              <a:buNone/>
            </a:pPr>
            <a:r>
              <a:rPr lang="en-CA" sz="1100" dirty="0">
                <a:latin typeface="Consolas" panose="020B0609020204030204" pitchFamily="49" charset="0"/>
                <a:cs typeface="Consolas" panose="020B0609020204030204" pitchFamily="49" charset="0"/>
              </a:rPr>
              <a:t>    </a:t>
            </a:r>
            <a:r>
              <a:rPr lang="en-CA" sz="1100" b="1" dirty="0" err="1" smtClean="0">
                <a:solidFill>
                  <a:srgbClr val="FF0000"/>
                </a:solidFill>
                <a:latin typeface="Consolas" panose="020B0609020204030204" pitchFamily="49" charset="0"/>
                <a:cs typeface="Consolas" panose="020B0609020204030204" pitchFamily="49" charset="0"/>
              </a:rPr>
              <a:t>partner</a:t>
            </a:r>
            <a:r>
              <a:rPr lang="en-CA" sz="1100" dirty="0" err="1" smtClean="0">
                <a:latin typeface="Consolas" panose="020B0609020204030204" pitchFamily="49" charset="0"/>
                <a:cs typeface="Consolas" panose="020B0609020204030204" pitchFamily="49" charset="0"/>
              </a:rPr>
              <a:t>.p_partner</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 this; </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Let the partner know about me</a:t>
            </a:r>
          </a:p>
          <a:p>
            <a:pPr marL="1828800" lvl="4" indent="0">
              <a:buNone/>
            </a:pPr>
            <a:r>
              <a:rPr lang="en-CA" sz="1100" dirty="0">
                <a:latin typeface="Consolas" panose="020B0609020204030204" pitchFamily="49" charset="0"/>
                <a:cs typeface="Consolas" panose="020B0609020204030204" pitchFamily="49" charset="0"/>
              </a:rPr>
              <a:t>}</a:t>
            </a:r>
          </a:p>
          <a:p>
            <a:pPr marL="914400" lvl="2" indent="0">
              <a:buNone/>
            </a:pPr>
            <a:endParaRPr lang="en-CA" sz="1600" dirty="0">
              <a:latin typeface="Consolas" panose="020B0609020204030204" pitchFamily="49" charset="0"/>
              <a:cs typeface="Consolas" panose="020B0609020204030204" pitchFamily="49" charset="0"/>
            </a:endParaRPr>
          </a:p>
        </p:txBody>
      </p:sp>
      <p:sp>
        <p:nvSpPr>
          <p:cNvPr id="7" name="Rectangle 6"/>
          <p:cNvSpPr/>
          <p:nvPr/>
        </p:nvSpPr>
        <p:spPr>
          <a:xfrm>
            <a:off x="591365" y="4256304"/>
            <a:ext cx="3550972" cy="830997"/>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Messenger first{};</a:t>
            </a: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Messenger second{ first };</a:t>
            </a:r>
            <a:endParaRPr lang="en-CA" sz="1600" dirty="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094935501"/>
              </p:ext>
            </p:extLst>
          </p:nvPr>
        </p:nvGraphicFramePr>
        <p:xfrm>
          <a:off x="3435439" y="4256304"/>
          <a:ext cx="5400601" cy="2194560"/>
        </p:xfrm>
        <a:graphic>
          <a:graphicData uri="http://schemas.openxmlformats.org/drawingml/2006/table">
            <a:tbl>
              <a:tblPr firstRow="1" bandRow="1">
                <a:tableStyleId>{2D5ABB26-0587-4C30-8999-92F81FD0307C}</a:tableStyleId>
              </a:tblPr>
              <a:tblGrid>
                <a:gridCol w="1384770">
                  <a:extLst>
                    <a:ext uri="{9D8B030D-6E8A-4147-A177-3AD203B41FA5}">
                      <a16:colId xmlns:a16="http://schemas.microsoft.com/office/drawing/2014/main" val="2246471539"/>
                    </a:ext>
                  </a:extLst>
                </a:gridCol>
                <a:gridCol w="1384770">
                  <a:extLst>
                    <a:ext uri="{9D8B030D-6E8A-4147-A177-3AD203B41FA5}">
                      <a16:colId xmlns:a16="http://schemas.microsoft.com/office/drawing/2014/main" val="2555273459"/>
                    </a:ext>
                  </a:extLst>
                </a:gridCol>
                <a:gridCol w="1315531">
                  <a:extLst>
                    <a:ext uri="{9D8B030D-6E8A-4147-A177-3AD203B41FA5}">
                      <a16:colId xmlns:a16="http://schemas.microsoft.com/office/drawing/2014/main" val="312652277"/>
                    </a:ext>
                  </a:extLst>
                </a:gridCol>
                <a:gridCol w="415430">
                  <a:extLst>
                    <a:ext uri="{9D8B030D-6E8A-4147-A177-3AD203B41FA5}">
                      <a16:colId xmlns:a16="http://schemas.microsoft.com/office/drawing/2014/main" val="1373714811"/>
                    </a:ext>
                  </a:extLst>
                </a:gridCol>
                <a:gridCol w="900100">
                  <a:extLst>
                    <a:ext uri="{9D8B030D-6E8A-4147-A177-3AD203B41FA5}">
                      <a16:colId xmlns:a16="http://schemas.microsoft.com/office/drawing/2014/main" val="3706017650"/>
                    </a:ext>
                  </a:extLst>
                </a:gridCol>
              </a:tblGrid>
              <a:tr h="365760">
                <a:tc rowSpan="3">
                  <a:txBody>
                    <a:bodyPr/>
                    <a:lstStyle/>
                    <a:p>
                      <a:r>
                        <a:rPr lang="en-US" b="0" dirty="0" smtClean="0">
                          <a:solidFill>
                            <a:schemeClr val="tx1"/>
                          </a:solidFill>
                          <a:latin typeface="Consolas" panose="020B0609020204030204" pitchFamily="49" charset="0"/>
                        </a:rPr>
                        <a:t>0xffe32880</a:t>
                      </a:r>
                      <a:endParaRPr lang="en-CA"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0" dirty="0" smtClean="0">
                          <a:solidFill>
                            <a:srgbClr val="0070C0"/>
                          </a:solidFill>
                          <a:latin typeface="Consolas" panose="020B0609020204030204" pitchFamily="49" charset="0"/>
                        </a:rPr>
                        <a:t>0xffe328a0</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b="0" dirty="0" err="1" smtClean="0">
                          <a:solidFill>
                            <a:srgbClr val="7030A0"/>
                          </a:solidFill>
                          <a:latin typeface="Consolas" panose="020B0609020204030204" pitchFamily="49" charset="0"/>
                        </a:rPr>
                        <a:t>p_partner</a:t>
                      </a:r>
                      <a:endParaRPr lang="en-CA"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6600" b="0" smtClean="0">
                          <a:solidFill>
                            <a:srgbClr val="7030A0"/>
                          </a:solidFill>
                          <a:latin typeface="Times New Roman" panose="02020603050405020304" pitchFamily="18" charset="0"/>
                          <a:cs typeface="Times New Roman" panose="02020603050405020304" pitchFamily="18" charset="0"/>
                        </a:rPr>
                        <a:t>}</a:t>
                      </a:r>
                      <a:endParaRPr lang="en-CA" b="0" dirty="0">
                        <a:solidFill>
                          <a:srgbClr val="7030A0"/>
                        </a:solidFill>
                        <a:latin typeface="Consolas" panose="020B0609020204030204" pitchFamily="49" charset="0"/>
                      </a:endParaRPr>
                    </a:p>
                  </a:txBody>
                  <a:tcPr marL="45720" marR="45720" anchor="ctr"/>
                </a:tc>
                <a:tc rowSpan="3">
                  <a:txBody>
                    <a:bodyPr/>
                    <a:lstStyle/>
                    <a:p>
                      <a:r>
                        <a:rPr lang="en-US" b="0" dirty="0" smtClean="0">
                          <a:solidFill>
                            <a:srgbClr val="7030A0"/>
                          </a:solidFill>
                          <a:latin typeface="Consolas" panose="020B0609020204030204" pitchFamily="49" charset="0"/>
                        </a:rPr>
                        <a:t>second</a:t>
                      </a:r>
                      <a:endParaRPr lang="en-CA"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365760">
                <a:tc vMerge="1">
                  <a:txBody>
                    <a:bodyPr/>
                    <a:lstStyle/>
                    <a:p>
                      <a:endParaRPr lang="en-CA"/>
                    </a:p>
                  </a:txBody>
                  <a:tcPr/>
                </a:tc>
                <a:tc>
                  <a:txBody>
                    <a:bodyPr/>
                    <a:lstStyle/>
                    <a:p>
                      <a:r>
                        <a:rPr lang="en-US" dirty="0" smtClean="0">
                          <a:solidFill>
                            <a:schemeClr val="tx1"/>
                          </a:solidFill>
                          <a:latin typeface="Consolas" panose="020B0609020204030204" pitchFamily="49" charset="0"/>
                        </a:rPr>
                        <a:t>0</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303666378"/>
                  </a:ext>
                </a:extLst>
              </a:tr>
              <a:tr h="365760">
                <a:tc vMerge="1">
                  <a:txBody>
                    <a:bodyPr/>
                    <a:lstStyle/>
                    <a:p>
                      <a:endParaRPr lang="en-CA"/>
                    </a:p>
                  </a:txBody>
                  <a:tcPr/>
                </a:tc>
                <a:tc>
                  <a:txBody>
                    <a:bodyPr/>
                    <a:lstStyle/>
                    <a:p>
                      <a:r>
                        <a:rPr lang="en-US" dirty="0" smtClean="0">
                          <a:solidFill>
                            <a:schemeClr val="tx1"/>
                          </a:solidFill>
                          <a:latin typeface="Consolas" panose="020B0609020204030204" pitchFamily="49" charset="0"/>
                        </a:rPr>
                        <a:t>false</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419891799"/>
                  </a:ext>
                </a:extLst>
              </a:tr>
              <a:tr h="201400">
                <a:tc>
                  <a:txBody>
                    <a:bodyPr/>
                    <a:lstStyle/>
                    <a:p>
                      <a:r>
                        <a:rPr lang="en-US" b="0" dirty="0" smtClean="0">
                          <a:solidFill>
                            <a:schemeClr val="tx1"/>
                          </a:solidFill>
                          <a:latin typeface="Consolas" panose="020B0609020204030204" pitchFamily="49" charset="0"/>
                        </a:rPr>
                        <a:t>0xffe328a0</a:t>
                      </a:r>
                      <a:endParaRPr lang="en-CA"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0" dirty="0" smtClean="0">
                          <a:solidFill>
                            <a:schemeClr val="tx1"/>
                          </a:solidFill>
                          <a:latin typeface="Consolas" panose="020B0609020204030204" pitchFamily="49" charset="0"/>
                        </a:rPr>
                        <a:t>0x00000000</a:t>
                      </a:r>
                      <a:endParaRPr lang="en-CA"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err="1" smtClean="0">
                          <a:solidFill>
                            <a:srgbClr val="0070C0"/>
                          </a:solidFill>
                          <a:latin typeface="Consolas" panose="020B0609020204030204" pitchFamily="49" charset="0"/>
                        </a:rPr>
                        <a:t>p_partner</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6600" b="0" smtClean="0">
                          <a:solidFill>
                            <a:srgbClr val="0070C0"/>
                          </a:solidFill>
                          <a:latin typeface="Times New Roman" panose="02020603050405020304" pitchFamily="18" charset="0"/>
                          <a:cs typeface="Times New Roman" panose="02020603050405020304" pitchFamily="18" charset="0"/>
                        </a:rPr>
                        <a:t>}</a:t>
                      </a:r>
                      <a:endParaRPr lang="en-CA" b="0" dirty="0">
                        <a:solidFill>
                          <a:srgbClr val="0070C0"/>
                        </a:solidFill>
                        <a:latin typeface="Consolas" panose="020B0609020204030204" pitchFamily="49" charset="0"/>
                      </a:endParaRPr>
                    </a:p>
                  </a:txBody>
                  <a:tcPr marL="45720" marR="45720" anchor="ctr"/>
                </a:tc>
                <a:tc rowSpan="3">
                  <a:txBody>
                    <a:bodyPr/>
                    <a:lstStyle/>
                    <a:p>
                      <a:r>
                        <a:rPr lang="en-US" b="0" smtClean="0">
                          <a:solidFill>
                            <a:srgbClr val="0070C0"/>
                          </a:solidFill>
                          <a:latin typeface="Consolas" panose="020B0609020204030204" pitchFamily="49" charset="0"/>
                        </a:rPr>
                        <a:t>first</a:t>
                      </a:r>
                      <a:endParaRPr lang="en-CA"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201400">
                <a:tc>
                  <a:txBody>
                    <a:bodyPr/>
                    <a:lstStyle/>
                    <a:p>
                      <a:endParaRPr lang="en-CA"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onsolas" panose="020B0609020204030204" pitchFamily="49" charset="0"/>
                        </a:rPr>
                        <a:t>0</a:t>
                      </a:r>
                      <a:endParaRPr lang="en-CA" b="0" dirty="0" smtClean="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Consolas" panose="020B0609020204030204" pitchFamily="49" charset="0"/>
                        </a:rPr>
                        <a:t>message</a:t>
                      </a:r>
                      <a:endParaRPr lang="en-CA"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solidFill>
                            <a:schemeClr val="tx1"/>
                          </a:solidFill>
                          <a:latin typeface="Consolas" panose="020B0609020204030204" pitchFamily="49" charset="0"/>
                        </a:rPr>
                        <a:t>false</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Consolas" panose="020B0609020204030204" pitchFamily="49" charset="0"/>
                        </a:rPr>
                        <a:t>received</a:t>
                      </a:r>
                      <a:endParaRPr lang="en-CA"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13" name="Rectangle 12"/>
          <p:cNvSpPr/>
          <p:nvPr/>
        </p:nvSpPr>
        <p:spPr>
          <a:xfrm>
            <a:off x="2295944" y="2157908"/>
            <a:ext cx="4724328" cy="62302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73188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this</a:t>
            </a:r>
            <a:r>
              <a:rPr lang="en-US" dirty="0"/>
              <a:t> </a:t>
            </a:r>
            <a:r>
              <a:rPr lang="en-US" dirty="0" smtClean="0"/>
              <a:t>for </a:t>
            </a:r>
            <a:r>
              <a:rPr lang="en-US" dirty="0" err="1" smtClean="0"/>
              <a:t>communcation</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Let’s work this one out:</a:t>
            </a:r>
          </a:p>
          <a:p>
            <a:pPr marL="1828800" lvl="4" indent="0">
              <a:buNone/>
            </a:pPr>
            <a:r>
              <a:rPr lang="en-CA" sz="1100" dirty="0" smtClean="0">
                <a:latin typeface="Consolas" panose="020B0609020204030204" pitchFamily="49" charset="0"/>
                <a:cs typeface="Consolas" panose="020B0609020204030204" pitchFamily="49" charset="0"/>
              </a:rPr>
              <a:t>Messenger</a:t>
            </a:r>
            <a:r>
              <a:rPr lang="en-CA" sz="1100" dirty="0">
                <a:latin typeface="Consolas" panose="020B0609020204030204" pitchFamily="49" charset="0"/>
                <a:cs typeface="Consolas" panose="020B0609020204030204" pitchFamily="49" charset="0"/>
              </a:rPr>
              <a:t>::Messenger( Messenger &amp;</a:t>
            </a:r>
            <a:r>
              <a:rPr lang="en-CA" sz="1100" b="1" dirty="0">
                <a:solidFill>
                  <a:srgbClr val="FF0000"/>
                </a:solidFill>
                <a:latin typeface="Consolas" panose="020B0609020204030204" pitchFamily="49" charset="0"/>
                <a:cs typeface="Consolas" panose="020B0609020204030204" pitchFamily="49" charset="0"/>
              </a:rPr>
              <a:t>partner</a:t>
            </a:r>
            <a:r>
              <a:rPr lang="en-CA" sz="1100" dirty="0">
                <a:latin typeface="Consolas" panose="020B0609020204030204" pitchFamily="49" charset="0"/>
                <a:cs typeface="Consolas" panose="020B0609020204030204" pitchFamily="49" charset="0"/>
              </a:rPr>
              <a:t> ):</a:t>
            </a:r>
          </a:p>
          <a:p>
            <a:pPr marL="1828800" lvl="4" indent="0">
              <a:buNone/>
            </a:pPr>
            <a:r>
              <a:rPr lang="en-CA" sz="1100" dirty="0" err="1">
                <a:latin typeface="Consolas" panose="020B0609020204030204" pitchFamily="49" charset="0"/>
                <a:cs typeface="Consolas" panose="020B0609020204030204" pitchFamily="49" charset="0"/>
              </a:rPr>
              <a:t>p_partner</a:t>
            </a:r>
            <a:r>
              <a:rPr lang="en-CA" sz="1100" dirty="0" smtClean="0">
                <a:latin typeface="Consolas" panose="020B0609020204030204" pitchFamily="49" charset="0"/>
                <a:cs typeface="Consolas" panose="020B0609020204030204" pitchFamily="49" charset="0"/>
              </a:rPr>
              <a:t>{ &amp;</a:t>
            </a:r>
            <a:r>
              <a:rPr lang="en-CA" sz="1100" b="1" dirty="0" smtClean="0">
                <a:solidFill>
                  <a:srgbClr val="FF0000"/>
                </a:solidFill>
                <a:latin typeface="Consolas" panose="020B0609020204030204" pitchFamily="49" charset="0"/>
                <a:cs typeface="Consolas" panose="020B0609020204030204" pitchFamily="49" charset="0"/>
              </a:rPr>
              <a:t>partner</a:t>
            </a:r>
            <a:r>
              <a:rPr lang="en-CA" sz="1100" dirty="0" smtClean="0">
                <a:latin typeface="Consolas" panose="020B0609020204030204" pitchFamily="49" charset="0"/>
                <a:cs typeface="Consolas" panose="020B0609020204030204" pitchFamily="49" charset="0"/>
              </a:rPr>
              <a:t> },    </a:t>
            </a:r>
            <a:r>
              <a:rPr lang="en-CA" sz="1100" dirty="0">
                <a:latin typeface="Consolas" panose="020B0609020204030204" pitchFamily="49" charset="0"/>
                <a:cs typeface="Consolas" panose="020B0609020204030204" pitchFamily="49" charset="0"/>
              </a:rPr>
              <a:t>// Store the address of my </a:t>
            </a:r>
            <a:r>
              <a:rPr lang="en-CA" sz="1100" dirty="0" smtClean="0">
                <a:latin typeface="Consolas" panose="020B0609020204030204" pitchFamily="49" charset="0"/>
                <a:cs typeface="Consolas" panose="020B0609020204030204" pitchFamily="49" charset="0"/>
              </a:rPr>
              <a:t>partner</a:t>
            </a:r>
          </a:p>
          <a:p>
            <a:pPr marL="1828800" lvl="4" indent="0">
              <a:buNone/>
            </a:pPr>
            <a:r>
              <a:rPr lang="en-US" sz="1100" dirty="0" smtClean="0">
                <a:latin typeface="Consolas" panose="020B0609020204030204" pitchFamily="49" charset="0"/>
                <a:cs typeface="Consolas" panose="020B0609020204030204" pitchFamily="49" charset="0"/>
              </a:rPr>
              <a:t>message{ 0 },</a:t>
            </a:r>
            <a:endParaRPr lang="en-CA" sz="1100" dirty="0">
              <a:latin typeface="Consolas" panose="020B0609020204030204" pitchFamily="49" charset="0"/>
              <a:cs typeface="Consolas" panose="020B0609020204030204" pitchFamily="49" charset="0"/>
            </a:endParaRPr>
          </a:p>
          <a:p>
            <a:pPr marL="1828800" lvl="4" indent="0">
              <a:buNone/>
            </a:pPr>
            <a:r>
              <a:rPr lang="en-CA" sz="1100" dirty="0">
                <a:latin typeface="Consolas" panose="020B0609020204030204" pitchFamily="49" charset="0"/>
                <a:cs typeface="Consolas" panose="020B0609020204030204" pitchFamily="49" charset="0"/>
              </a:rPr>
              <a:t>received</a:t>
            </a:r>
            <a:r>
              <a:rPr lang="en-CA" sz="1100" dirty="0" smtClean="0">
                <a:latin typeface="Consolas" panose="020B0609020204030204" pitchFamily="49" charset="0"/>
                <a:cs typeface="Consolas" panose="020B0609020204030204" pitchFamily="49" charset="0"/>
              </a:rPr>
              <a:t>{ false } </a:t>
            </a:r>
            <a:r>
              <a:rPr lang="en-CA" sz="1100" dirty="0">
                <a:latin typeface="Consolas" panose="020B0609020204030204" pitchFamily="49" charset="0"/>
                <a:cs typeface="Consolas" panose="020B0609020204030204" pitchFamily="49" charset="0"/>
              </a:rPr>
              <a:t>{</a:t>
            </a:r>
          </a:p>
          <a:p>
            <a:pPr marL="1828800" lvl="4" indent="0">
              <a:buNone/>
            </a:pPr>
            <a:r>
              <a:rPr lang="en-CA" sz="1100" dirty="0">
                <a:latin typeface="Consolas" panose="020B0609020204030204" pitchFamily="49" charset="0"/>
                <a:cs typeface="Consolas" panose="020B0609020204030204" pitchFamily="49" charset="0"/>
              </a:rPr>
              <a:t>    // If the partner already has a partner, 'unfriend' that </a:t>
            </a:r>
          </a:p>
          <a:p>
            <a:pPr marL="1828800" lvl="4" indent="0">
              <a:buNone/>
            </a:pPr>
            <a:r>
              <a:rPr lang="en-CA" sz="1100" dirty="0">
                <a:latin typeface="Consolas" panose="020B0609020204030204" pitchFamily="49" charset="0"/>
                <a:cs typeface="Consolas" panose="020B0609020204030204" pitchFamily="49" charset="0"/>
              </a:rPr>
              <a:t>    // partner first--otherwise, we'll be in trouble...</a:t>
            </a:r>
          </a:p>
          <a:p>
            <a:pPr marL="1828800" lvl="4" indent="0">
              <a:buNone/>
            </a:pPr>
            <a:r>
              <a:rPr lang="en-CA" sz="1100" dirty="0">
                <a:latin typeface="Consolas" panose="020B0609020204030204" pitchFamily="49" charset="0"/>
                <a:cs typeface="Consolas" panose="020B0609020204030204" pitchFamily="49" charset="0"/>
              </a:rPr>
              <a:t>    if ( </a:t>
            </a:r>
            <a:r>
              <a:rPr lang="en-CA" sz="1100" b="1" dirty="0" err="1" smtClean="0">
                <a:solidFill>
                  <a:srgbClr val="FF0000"/>
                </a:solidFill>
                <a:latin typeface="Consolas" panose="020B0609020204030204" pitchFamily="49" charset="0"/>
                <a:cs typeface="Consolas" panose="020B0609020204030204" pitchFamily="49" charset="0"/>
              </a:rPr>
              <a:t>partner.</a:t>
            </a:r>
            <a:r>
              <a:rPr lang="en-CA" sz="1100" dirty="0" err="1" smtClean="0">
                <a:latin typeface="Consolas" panose="020B0609020204030204" pitchFamily="49" charset="0"/>
                <a:cs typeface="Consolas" panose="020B0609020204030204" pitchFamily="49" charset="0"/>
              </a:rPr>
              <a:t>p_partner</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 </a:t>
            </a:r>
            <a:r>
              <a:rPr lang="en-CA" sz="1100" dirty="0" err="1">
                <a:latin typeface="Consolas" panose="020B0609020204030204" pitchFamily="49" charset="0"/>
                <a:cs typeface="Consolas" panose="020B0609020204030204" pitchFamily="49" charset="0"/>
              </a:rPr>
              <a:t>nullptr</a:t>
            </a:r>
            <a:r>
              <a:rPr lang="en-CA" sz="1100" dirty="0">
                <a:latin typeface="Consolas" panose="020B0609020204030204" pitchFamily="49" charset="0"/>
                <a:cs typeface="Consolas" panose="020B0609020204030204" pitchFamily="49" charset="0"/>
              </a:rPr>
              <a:t> ) {</a:t>
            </a:r>
          </a:p>
          <a:p>
            <a:pPr marL="1828800" lvl="4" indent="0">
              <a:buNone/>
            </a:pPr>
            <a:r>
              <a:rPr lang="en-CA" sz="1100" dirty="0">
                <a:latin typeface="Consolas" panose="020B0609020204030204" pitchFamily="49" charset="0"/>
                <a:cs typeface="Consolas" panose="020B0609020204030204" pitchFamily="49" charset="0"/>
              </a:rPr>
              <a:t>        </a:t>
            </a:r>
            <a:r>
              <a:rPr lang="en-CA" sz="1100" b="1" dirty="0" err="1" smtClean="0">
                <a:solidFill>
                  <a:srgbClr val="FF0000"/>
                </a:solidFill>
                <a:latin typeface="Consolas" panose="020B0609020204030204" pitchFamily="49" charset="0"/>
                <a:cs typeface="Consolas" panose="020B0609020204030204" pitchFamily="49" charset="0"/>
              </a:rPr>
              <a:t>partner.</a:t>
            </a:r>
            <a:r>
              <a:rPr lang="en-CA" sz="1100" dirty="0" err="1" smtClean="0">
                <a:latin typeface="Consolas" panose="020B0609020204030204" pitchFamily="49" charset="0"/>
                <a:cs typeface="Consolas" panose="020B0609020204030204" pitchFamily="49" charset="0"/>
              </a:rPr>
              <a:t>p_partner</a:t>
            </a:r>
            <a:r>
              <a:rPr lang="en-CA" sz="1100" dirty="0" smtClean="0">
                <a:latin typeface="Consolas" panose="020B0609020204030204" pitchFamily="49" charset="0"/>
                <a:cs typeface="Consolas" panose="020B0609020204030204" pitchFamily="49" charset="0"/>
              </a:rPr>
              <a:t>-</a:t>
            </a:r>
            <a:r>
              <a:rPr lang="en-CA" sz="1100" dirty="0">
                <a:latin typeface="Consolas" panose="020B0609020204030204" pitchFamily="49" charset="0"/>
                <a:cs typeface="Consolas" panose="020B0609020204030204" pitchFamily="49" charset="0"/>
              </a:rPr>
              <a:t>&gt;</a:t>
            </a:r>
            <a:r>
              <a:rPr lang="en-CA" sz="1100" dirty="0" err="1">
                <a:latin typeface="Consolas" panose="020B0609020204030204" pitchFamily="49" charset="0"/>
                <a:cs typeface="Consolas" panose="020B0609020204030204" pitchFamily="49" charset="0"/>
              </a:rPr>
              <a:t>p_partner</a:t>
            </a:r>
            <a:r>
              <a:rPr lang="en-CA" sz="1100" dirty="0">
                <a:latin typeface="Consolas" panose="020B0609020204030204" pitchFamily="49" charset="0"/>
                <a:cs typeface="Consolas" panose="020B0609020204030204" pitchFamily="49" charset="0"/>
              </a:rPr>
              <a:t> = </a:t>
            </a:r>
            <a:r>
              <a:rPr lang="en-CA" sz="1100" dirty="0" err="1">
                <a:latin typeface="Consolas" panose="020B0609020204030204" pitchFamily="49" charset="0"/>
                <a:cs typeface="Consolas" panose="020B0609020204030204" pitchFamily="49" charset="0"/>
              </a:rPr>
              <a:t>nullptr</a:t>
            </a:r>
            <a:r>
              <a:rPr lang="en-CA" sz="1100" dirty="0">
                <a:latin typeface="Consolas" panose="020B0609020204030204" pitchFamily="49" charset="0"/>
                <a:cs typeface="Consolas" panose="020B0609020204030204" pitchFamily="49" charset="0"/>
              </a:rPr>
              <a:t>;</a:t>
            </a:r>
          </a:p>
          <a:p>
            <a:pPr marL="1828800" lvl="4" indent="0">
              <a:buNone/>
            </a:pPr>
            <a:r>
              <a:rPr lang="en-CA" sz="1100" dirty="0">
                <a:latin typeface="Consolas" panose="020B0609020204030204" pitchFamily="49" charset="0"/>
                <a:cs typeface="Consolas" panose="020B0609020204030204" pitchFamily="49" charset="0"/>
              </a:rPr>
              <a:t>    }</a:t>
            </a:r>
          </a:p>
          <a:p>
            <a:pPr marL="1828800" lvl="4" indent="0">
              <a:buNone/>
            </a:pPr>
            <a:endParaRPr lang="en-CA" sz="1100" dirty="0">
              <a:latin typeface="Consolas" panose="020B0609020204030204" pitchFamily="49" charset="0"/>
              <a:cs typeface="Consolas" panose="020B0609020204030204" pitchFamily="49" charset="0"/>
            </a:endParaRPr>
          </a:p>
          <a:p>
            <a:pPr marL="1828800" lvl="4" indent="0">
              <a:buNone/>
            </a:pPr>
            <a:r>
              <a:rPr lang="en-CA" sz="1100" dirty="0">
                <a:latin typeface="Consolas" panose="020B0609020204030204" pitchFamily="49" charset="0"/>
                <a:cs typeface="Consolas" panose="020B0609020204030204" pitchFamily="49" charset="0"/>
              </a:rPr>
              <a:t>    </a:t>
            </a:r>
            <a:r>
              <a:rPr lang="en-CA" sz="1100" b="1" dirty="0" err="1" smtClean="0">
                <a:solidFill>
                  <a:srgbClr val="7030A0"/>
                </a:solidFill>
                <a:latin typeface="Consolas" panose="020B0609020204030204" pitchFamily="49" charset="0"/>
                <a:cs typeface="Consolas" panose="020B0609020204030204" pitchFamily="49" charset="0"/>
              </a:rPr>
              <a:t>partner.p_partner</a:t>
            </a:r>
            <a:r>
              <a:rPr lang="en-CA" sz="1100" b="1" dirty="0" smtClean="0">
                <a:solidFill>
                  <a:srgbClr val="7030A0"/>
                </a:solidFill>
                <a:latin typeface="Consolas" panose="020B0609020204030204" pitchFamily="49" charset="0"/>
                <a:cs typeface="Consolas" panose="020B0609020204030204" pitchFamily="49" charset="0"/>
              </a:rPr>
              <a:t> </a:t>
            </a:r>
            <a:r>
              <a:rPr lang="en-CA" sz="1100" b="1" dirty="0">
                <a:solidFill>
                  <a:srgbClr val="7030A0"/>
                </a:solidFill>
                <a:latin typeface="Consolas" panose="020B0609020204030204" pitchFamily="49" charset="0"/>
                <a:cs typeface="Consolas" panose="020B0609020204030204" pitchFamily="49" charset="0"/>
              </a:rPr>
              <a:t>= this; </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Let the partner know about me</a:t>
            </a:r>
          </a:p>
          <a:p>
            <a:pPr marL="1828800" lvl="4" indent="0">
              <a:buNone/>
            </a:pPr>
            <a:r>
              <a:rPr lang="en-CA" sz="1100" dirty="0">
                <a:latin typeface="Consolas" panose="020B0609020204030204" pitchFamily="49" charset="0"/>
                <a:cs typeface="Consolas" panose="020B0609020204030204" pitchFamily="49" charset="0"/>
              </a:rPr>
              <a:t>}</a:t>
            </a:r>
          </a:p>
          <a:p>
            <a:pPr marL="914400" lvl="2" indent="0">
              <a:buNone/>
            </a:pPr>
            <a:endParaRPr lang="en-CA" sz="1600" dirty="0">
              <a:latin typeface="Consolas" panose="020B0609020204030204" pitchFamily="49" charset="0"/>
              <a:cs typeface="Consolas" panose="020B0609020204030204" pitchFamily="49" charset="0"/>
            </a:endParaRPr>
          </a:p>
        </p:txBody>
      </p:sp>
      <p:sp>
        <p:nvSpPr>
          <p:cNvPr id="7" name="Rectangle 6"/>
          <p:cNvSpPr/>
          <p:nvPr/>
        </p:nvSpPr>
        <p:spPr>
          <a:xfrm>
            <a:off x="591365" y="4256304"/>
            <a:ext cx="3550972" cy="830997"/>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Messenger first{};</a:t>
            </a: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Messenger second{ first };</a:t>
            </a:r>
            <a:endParaRPr lang="en-CA" sz="1600" dirty="0">
              <a:solidFill>
                <a:srgbClr val="7030A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883323062"/>
              </p:ext>
            </p:extLst>
          </p:nvPr>
        </p:nvGraphicFramePr>
        <p:xfrm>
          <a:off x="3435439" y="4256304"/>
          <a:ext cx="5400601" cy="2194560"/>
        </p:xfrm>
        <a:graphic>
          <a:graphicData uri="http://schemas.openxmlformats.org/drawingml/2006/table">
            <a:tbl>
              <a:tblPr firstRow="1" bandRow="1">
                <a:tableStyleId>{2D5ABB26-0587-4C30-8999-92F81FD0307C}</a:tableStyleId>
              </a:tblPr>
              <a:tblGrid>
                <a:gridCol w="1384770">
                  <a:extLst>
                    <a:ext uri="{9D8B030D-6E8A-4147-A177-3AD203B41FA5}">
                      <a16:colId xmlns:a16="http://schemas.microsoft.com/office/drawing/2014/main" val="2246471539"/>
                    </a:ext>
                  </a:extLst>
                </a:gridCol>
                <a:gridCol w="1384770">
                  <a:extLst>
                    <a:ext uri="{9D8B030D-6E8A-4147-A177-3AD203B41FA5}">
                      <a16:colId xmlns:a16="http://schemas.microsoft.com/office/drawing/2014/main" val="2555273459"/>
                    </a:ext>
                  </a:extLst>
                </a:gridCol>
                <a:gridCol w="1315531">
                  <a:extLst>
                    <a:ext uri="{9D8B030D-6E8A-4147-A177-3AD203B41FA5}">
                      <a16:colId xmlns:a16="http://schemas.microsoft.com/office/drawing/2014/main" val="312652277"/>
                    </a:ext>
                  </a:extLst>
                </a:gridCol>
                <a:gridCol w="415430">
                  <a:extLst>
                    <a:ext uri="{9D8B030D-6E8A-4147-A177-3AD203B41FA5}">
                      <a16:colId xmlns:a16="http://schemas.microsoft.com/office/drawing/2014/main" val="1373714811"/>
                    </a:ext>
                  </a:extLst>
                </a:gridCol>
                <a:gridCol w="900100">
                  <a:extLst>
                    <a:ext uri="{9D8B030D-6E8A-4147-A177-3AD203B41FA5}">
                      <a16:colId xmlns:a16="http://schemas.microsoft.com/office/drawing/2014/main" val="3706017650"/>
                    </a:ext>
                  </a:extLst>
                </a:gridCol>
              </a:tblGrid>
              <a:tr h="365760">
                <a:tc rowSpan="3">
                  <a:txBody>
                    <a:bodyPr/>
                    <a:lstStyle/>
                    <a:p>
                      <a:r>
                        <a:rPr lang="en-US" b="0" dirty="0" smtClean="0">
                          <a:solidFill>
                            <a:schemeClr val="tx1"/>
                          </a:solidFill>
                          <a:latin typeface="Consolas" panose="020B0609020204030204" pitchFamily="49" charset="0"/>
                        </a:rPr>
                        <a:t>0xffe32880</a:t>
                      </a:r>
                      <a:endParaRPr lang="en-CA"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0" dirty="0" smtClean="0">
                          <a:solidFill>
                            <a:srgbClr val="0070C0"/>
                          </a:solidFill>
                          <a:latin typeface="Consolas" panose="020B0609020204030204" pitchFamily="49" charset="0"/>
                        </a:rPr>
                        <a:t>0xffe328a0</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b="0" dirty="0" err="1" smtClean="0">
                          <a:solidFill>
                            <a:srgbClr val="7030A0"/>
                          </a:solidFill>
                          <a:latin typeface="Consolas" panose="020B0609020204030204" pitchFamily="49" charset="0"/>
                        </a:rPr>
                        <a:t>p_partner</a:t>
                      </a:r>
                      <a:endParaRPr lang="en-CA"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6600" b="0" smtClean="0">
                          <a:solidFill>
                            <a:srgbClr val="7030A0"/>
                          </a:solidFill>
                          <a:latin typeface="Times New Roman" panose="02020603050405020304" pitchFamily="18" charset="0"/>
                          <a:cs typeface="Times New Roman" panose="02020603050405020304" pitchFamily="18" charset="0"/>
                        </a:rPr>
                        <a:t>}</a:t>
                      </a:r>
                      <a:endParaRPr lang="en-CA" b="0" dirty="0">
                        <a:solidFill>
                          <a:srgbClr val="7030A0"/>
                        </a:solidFill>
                        <a:latin typeface="Consolas" panose="020B0609020204030204" pitchFamily="49" charset="0"/>
                      </a:endParaRPr>
                    </a:p>
                  </a:txBody>
                  <a:tcPr marL="45720" marR="45720" anchor="ctr"/>
                </a:tc>
                <a:tc rowSpan="3">
                  <a:txBody>
                    <a:bodyPr/>
                    <a:lstStyle/>
                    <a:p>
                      <a:r>
                        <a:rPr lang="en-US" b="0" dirty="0" smtClean="0">
                          <a:solidFill>
                            <a:srgbClr val="7030A0"/>
                          </a:solidFill>
                          <a:latin typeface="Consolas" panose="020B0609020204030204" pitchFamily="49" charset="0"/>
                        </a:rPr>
                        <a:t>second</a:t>
                      </a:r>
                      <a:endParaRPr lang="en-CA"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365760">
                <a:tc vMerge="1">
                  <a:txBody>
                    <a:bodyPr/>
                    <a:lstStyle/>
                    <a:p>
                      <a:endParaRPr lang="en-CA"/>
                    </a:p>
                  </a:txBody>
                  <a:tcPr/>
                </a:tc>
                <a:tc>
                  <a:txBody>
                    <a:bodyPr/>
                    <a:lstStyle/>
                    <a:p>
                      <a:r>
                        <a:rPr lang="en-US" b="0" dirty="0" smtClean="0">
                          <a:solidFill>
                            <a:schemeClr val="tx1"/>
                          </a:solidFill>
                          <a:latin typeface="Consolas" panose="020B0609020204030204" pitchFamily="49" charset="0"/>
                        </a:rPr>
                        <a:t>0</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365760">
                <a:tc vMerge="1">
                  <a:txBody>
                    <a:bodyPr/>
                    <a:lstStyle/>
                    <a:p>
                      <a:endParaRPr lang="en-CA"/>
                    </a:p>
                  </a:txBody>
                  <a:tcPr/>
                </a:tc>
                <a:tc>
                  <a:txBody>
                    <a:bodyPr/>
                    <a:lstStyle/>
                    <a:p>
                      <a:r>
                        <a:rPr lang="en-US" b="0" dirty="0" smtClean="0">
                          <a:solidFill>
                            <a:schemeClr val="tx1"/>
                          </a:solidFill>
                          <a:latin typeface="Consolas" panose="020B0609020204030204" pitchFamily="49" charset="0"/>
                        </a:rPr>
                        <a:t>false</a:t>
                      </a:r>
                      <a:endParaRPr lang="en-CA"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201400">
                <a:tc>
                  <a:txBody>
                    <a:bodyPr/>
                    <a:lstStyle/>
                    <a:p>
                      <a:r>
                        <a:rPr lang="en-US" b="0" dirty="0" smtClean="0">
                          <a:solidFill>
                            <a:schemeClr val="tx1"/>
                          </a:solidFill>
                          <a:latin typeface="Consolas" panose="020B0609020204030204" pitchFamily="49" charset="0"/>
                        </a:rPr>
                        <a:t>0xffe328a0</a:t>
                      </a:r>
                      <a:endParaRPr lang="en-CA"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0" dirty="0" smtClean="0">
                          <a:solidFill>
                            <a:srgbClr val="7030A0"/>
                          </a:solidFill>
                          <a:latin typeface="Consolas" panose="020B0609020204030204" pitchFamily="49" charset="0"/>
                        </a:rPr>
                        <a:t>0xffe32880</a:t>
                      </a:r>
                      <a:endParaRPr lang="en-CA"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err="1" smtClean="0">
                          <a:solidFill>
                            <a:srgbClr val="0070C0"/>
                          </a:solidFill>
                          <a:latin typeface="Consolas" panose="020B0609020204030204" pitchFamily="49" charset="0"/>
                        </a:rPr>
                        <a:t>p_partner</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6600" b="0" smtClean="0">
                          <a:solidFill>
                            <a:srgbClr val="0070C0"/>
                          </a:solidFill>
                          <a:latin typeface="Times New Roman" panose="02020603050405020304" pitchFamily="18" charset="0"/>
                          <a:cs typeface="Times New Roman" panose="02020603050405020304" pitchFamily="18" charset="0"/>
                        </a:rPr>
                        <a:t>}</a:t>
                      </a:r>
                      <a:endParaRPr lang="en-CA" b="0" dirty="0">
                        <a:solidFill>
                          <a:srgbClr val="0070C0"/>
                        </a:solidFill>
                        <a:latin typeface="Consolas" panose="020B0609020204030204" pitchFamily="49" charset="0"/>
                      </a:endParaRPr>
                    </a:p>
                  </a:txBody>
                  <a:tcPr marL="45720" marR="45720" anchor="ctr"/>
                </a:tc>
                <a:tc rowSpan="3">
                  <a:txBody>
                    <a:bodyPr/>
                    <a:lstStyle/>
                    <a:p>
                      <a:r>
                        <a:rPr lang="en-US" b="0" smtClean="0">
                          <a:solidFill>
                            <a:srgbClr val="0070C0"/>
                          </a:solidFill>
                          <a:latin typeface="Consolas" panose="020B0609020204030204" pitchFamily="49" charset="0"/>
                        </a:rPr>
                        <a:t>first</a:t>
                      </a:r>
                      <a:endParaRPr lang="en-CA"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201400">
                <a:tc>
                  <a:txBody>
                    <a:bodyPr/>
                    <a:lstStyle/>
                    <a:p>
                      <a:endParaRPr lang="en-CA"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0" dirty="0" smtClean="0">
                          <a:solidFill>
                            <a:schemeClr val="tx1"/>
                          </a:solidFill>
                          <a:latin typeface="Consolas" panose="020B0609020204030204" pitchFamily="49" charset="0"/>
                        </a:rPr>
                        <a:t>0</a:t>
                      </a:r>
                      <a:endParaRPr lang="en-CA"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Consolas" panose="020B0609020204030204" pitchFamily="49" charset="0"/>
                        </a:rPr>
                        <a:t>message</a:t>
                      </a:r>
                      <a:endParaRPr lang="en-CA"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solidFill>
                            <a:schemeClr val="tx1"/>
                          </a:solidFill>
                          <a:latin typeface="Consolas" panose="020B0609020204030204" pitchFamily="49" charset="0"/>
                        </a:rPr>
                        <a:t>false</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Consolas" panose="020B0609020204030204" pitchFamily="49" charset="0"/>
                        </a:rPr>
                        <a:t>received</a:t>
                      </a:r>
                      <a:endParaRPr lang="en-CA"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14" name="Rectangle 13"/>
          <p:cNvSpPr/>
          <p:nvPr/>
        </p:nvSpPr>
        <p:spPr>
          <a:xfrm>
            <a:off x="2574598" y="3958108"/>
            <a:ext cx="4724328" cy="2512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521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this</a:t>
            </a:r>
            <a:r>
              <a:rPr lang="en-US" dirty="0"/>
              <a:t> </a:t>
            </a:r>
            <a:r>
              <a:rPr lang="en-US" dirty="0" smtClean="0"/>
              <a:t>for </a:t>
            </a:r>
            <a:r>
              <a:rPr lang="en-US" dirty="0" err="1" smtClean="0"/>
              <a:t>communcation</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After both constructors are called:</a:t>
            </a:r>
          </a:p>
          <a:p>
            <a:pPr lvl="1"/>
            <a:r>
              <a:rPr lang="en-US" dirty="0" smtClean="0">
                <a:solidFill>
                  <a:srgbClr val="0070C0"/>
                </a:solidFill>
                <a:latin typeface="Consolas" panose="020B0609020204030204" pitchFamily="49" charset="0"/>
              </a:rPr>
              <a:t>first</a:t>
            </a:r>
            <a:r>
              <a:rPr lang="en-US" dirty="0" smtClean="0">
                <a:solidFill>
                  <a:prstClr val="black"/>
                </a:solidFill>
              </a:rPr>
              <a:t> has the address of </a:t>
            </a:r>
            <a:r>
              <a:rPr lang="en-US" dirty="0" smtClean="0">
                <a:solidFill>
                  <a:srgbClr val="7030A0"/>
                </a:solidFill>
                <a:latin typeface="Consolas" panose="020B0609020204030204" pitchFamily="49" charset="0"/>
              </a:rPr>
              <a:t>second</a:t>
            </a:r>
            <a:r>
              <a:rPr lang="en-US" dirty="0" smtClean="0">
                <a:solidFill>
                  <a:prstClr val="black"/>
                </a:solidFill>
              </a:rPr>
              <a:t> and vice versa</a:t>
            </a:r>
            <a:endParaRPr lang="en-CA" dirty="0" smtClean="0">
              <a:solidFill>
                <a:prstClr val="black"/>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235628384"/>
              </p:ext>
            </p:extLst>
          </p:nvPr>
        </p:nvGraphicFramePr>
        <p:xfrm>
          <a:off x="1871699" y="3140968"/>
          <a:ext cx="5400601" cy="2194560"/>
        </p:xfrm>
        <a:graphic>
          <a:graphicData uri="http://schemas.openxmlformats.org/drawingml/2006/table">
            <a:tbl>
              <a:tblPr firstRow="1" bandRow="1">
                <a:tableStyleId>{2D5ABB26-0587-4C30-8999-92F81FD0307C}</a:tableStyleId>
              </a:tblPr>
              <a:tblGrid>
                <a:gridCol w="1384770">
                  <a:extLst>
                    <a:ext uri="{9D8B030D-6E8A-4147-A177-3AD203B41FA5}">
                      <a16:colId xmlns:a16="http://schemas.microsoft.com/office/drawing/2014/main" val="2246471539"/>
                    </a:ext>
                  </a:extLst>
                </a:gridCol>
                <a:gridCol w="1384770">
                  <a:extLst>
                    <a:ext uri="{9D8B030D-6E8A-4147-A177-3AD203B41FA5}">
                      <a16:colId xmlns:a16="http://schemas.microsoft.com/office/drawing/2014/main" val="2555273459"/>
                    </a:ext>
                  </a:extLst>
                </a:gridCol>
                <a:gridCol w="1315531">
                  <a:extLst>
                    <a:ext uri="{9D8B030D-6E8A-4147-A177-3AD203B41FA5}">
                      <a16:colId xmlns:a16="http://schemas.microsoft.com/office/drawing/2014/main" val="312652277"/>
                    </a:ext>
                  </a:extLst>
                </a:gridCol>
                <a:gridCol w="415430">
                  <a:extLst>
                    <a:ext uri="{9D8B030D-6E8A-4147-A177-3AD203B41FA5}">
                      <a16:colId xmlns:a16="http://schemas.microsoft.com/office/drawing/2014/main" val="1373714811"/>
                    </a:ext>
                  </a:extLst>
                </a:gridCol>
                <a:gridCol w="900100">
                  <a:extLst>
                    <a:ext uri="{9D8B030D-6E8A-4147-A177-3AD203B41FA5}">
                      <a16:colId xmlns:a16="http://schemas.microsoft.com/office/drawing/2014/main" val="3706017650"/>
                    </a:ext>
                  </a:extLst>
                </a:gridCol>
              </a:tblGrid>
              <a:tr h="365760">
                <a:tc rowSpan="3">
                  <a:txBody>
                    <a:bodyPr/>
                    <a:lstStyle/>
                    <a:p>
                      <a:r>
                        <a:rPr lang="en-US" b="0" dirty="0" smtClean="0">
                          <a:solidFill>
                            <a:schemeClr val="tx1"/>
                          </a:solidFill>
                          <a:latin typeface="Consolas" panose="020B0609020204030204" pitchFamily="49" charset="0"/>
                        </a:rPr>
                        <a:t>0xffe32880</a:t>
                      </a:r>
                      <a:endParaRPr lang="en-CA"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0" dirty="0" smtClean="0">
                          <a:solidFill>
                            <a:srgbClr val="0070C0"/>
                          </a:solidFill>
                          <a:latin typeface="Consolas" panose="020B0609020204030204" pitchFamily="49" charset="0"/>
                        </a:rPr>
                        <a:t>0xffe328a0</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b="0" dirty="0" err="1" smtClean="0">
                          <a:solidFill>
                            <a:srgbClr val="7030A0"/>
                          </a:solidFill>
                          <a:latin typeface="Consolas" panose="020B0609020204030204" pitchFamily="49" charset="0"/>
                        </a:rPr>
                        <a:t>p_partner</a:t>
                      </a:r>
                      <a:endParaRPr lang="en-CA"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6600" b="0" smtClean="0">
                          <a:solidFill>
                            <a:srgbClr val="7030A0"/>
                          </a:solidFill>
                          <a:latin typeface="Times New Roman" panose="02020603050405020304" pitchFamily="18" charset="0"/>
                          <a:cs typeface="Times New Roman" panose="02020603050405020304" pitchFamily="18" charset="0"/>
                        </a:rPr>
                        <a:t>}</a:t>
                      </a:r>
                      <a:endParaRPr lang="en-CA" b="0" dirty="0">
                        <a:solidFill>
                          <a:srgbClr val="7030A0"/>
                        </a:solidFill>
                        <a:latin typeface="Consolas" panose="020B0609020204030204" pitchFamily="49" charset="0"/>
                      </a:endParaRPr>
                    </a:p>
                  </a:txBody>
                  <a:tcPr marL="45720" marR="45720" anchor="ctr"/>
                </a:tc>
                <a:tc rowSpan="3">
                  <a:txBody>
                    <a:bodyPr/>
                    <a:lstStyle/>
                    <a:p>
                      <a:r>
                        <a:rPr lang="en-US" b="0" dirty="0" smtClean="0">
                          <a:solidFill>
                            <a:srgbClr val="7030A0"/>
                          </a:solidFill>
                          <a:latin typeface="Consolas" panose="020B0609020204030204" pitchFamily="49" charset="0"/>
                        </a:rPr>
                        <a:t>second</a:t>
                      </a:r>
                      <a:endParaRPr lang="en-CA"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365760">
                <a:tc vMerge="1">
                  <a:txBody>
                    <a:bodyPr/>
                    <a:lstStyle/>
                    <a:p>
                      <a:endParaRPr lang="en-CA"/>
                    </a:p>
                  </a:txBody>
                  <a:tcPr/>
                </a:tc>
                <a:tc>
                  <a:txBody>
                    <a:bodyPr/>
                    <a:lstStyle/>
                    <a:p>
                      <a:r>
                        <a:rPr lang="en-US" b="0" dirty="0" smtClean="0">
                          <a:solidFill>
                            <a:schemeClr val="tx1"/>
                          </a:solidFill>
                          <a:latin typeface="Consolas" panose="020B0609020204030204" pitchFamily="49" charset="0"/>
                        </a:rPr>
                        <a:t>0</a:t>
                      </a:r>
                      <a:endParaRPr lang="en-CA"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365760">
                <a:tc vMerge="1">
                  <a:txBody>
                    <a:bodyPr/>
                    <a:lstStyle/>
                    <a:p>
                      <a:endParaRPr lang="en-CA"/>
                    </a:p>
                  </a:txBody>
                  <a:tcPr/>
                </a:tc>
                <a:tc>
                  <a:txBody>
                    <a:bodyPr/>
                    <a:lstStyle/>
                    <a:p>
                      <a:r>
                        <a:rPr lang="en-US" b="0" dirty="0" smtClean="0">
                          <a:solidFill>
                            <a:schemeClr val="tx1"/>
                          </a:solidFill>
                          <a:latin typeface="Consolas" panose="020B0609020204030204" pitchFamily="49" charset="0"/>
                        </a:rPr>
                        <a:t>false</a:t>
                      </a:r>
                      <a:endParaRPr lang="en-CA"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201400">
                <a:tc>
                  <a:txBody>
                    <a:bodyPr/>
                    <a:lstStyle/>
                    <a:p>
                      <a:r>
                        <a:rPr lang="en-US" b="0" dirty="0" smtClean="0">
                          <a:solidFill>
                            <a:schemeClr val="tx1"/>
                          </a:solidFill>
                          <a:latin typeface="Consolas" panose="020B0609020204030204" pitchFamily="49" charset="0"/>
                        </a:rPr>
                        <a:t>0xffe328a0</a:t>
                      </a:r>
                      <a:endParaRPr lang="en-CA"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0" dirty="0" smtClean="0">
                          <a:solidFill>
                            <a:srgbClr val="7030A0"/>
                          </a:solidFill>
                          <a:latin typeface="Consolas" panose="020B0609020204030204" pitchFamily="49" charset="0"/>
                        </a:rPr>
                        <a:t>0xffe32880</a:t>
                      </a:r>
                      <a:endParaRPr lang="en-CA"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err="1" smtClean="0">
                          <a:solidFill>
                            <a:srgbClr val="0070C0"/>
                          </a:solidFill>
                          <a:latin typeface="Consolas" panose="020B0609020204030204" pitchFamily="49" charset="0"/>
                        </a:rPr>
                        <a:t>p_partner</a:t>
                      </a:r>
                      <a:endParaRPr lang="en-CA"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6600" b="0" smtClean="0">
                          <a:solidFill>
                            <a:srgbClr val="0070C0"/>
                          </a:solidFill>
                          <a:latin typeface="Times New Roman" panose="02020603050405020304" pitchFamily="18" charset="0"/>
                          <a:cs typeface="Times New Roman" panose="02020603050405020304" pitchFamily="18" charset="0"/>
                        </a:rPr>
                        <a:t>}</a:t>
                      </a:r>
                      <a:endParaRPr lang="en-CA" b="0" dirty="0">
                        <a:solidFill>
                          <a:srgbClr val="0070C0"/>
                        </a:solidFill>
                        <a:latin typeface="Consolas" panose="020B0609020204030204" pitchFamily="49" charset="0"/>
                      </a:endParaRPr>
                    </a:p>
                  </a:txBody>
                  <a:tcPr marL="45720" marR="45720" anchor="ctr"/>
                </a:tc>
                <a:tc rowSpan="3">
                  <a:txBody>
                    <a:bodyPr/>
                    <a:lstStyle/>
                    <a:p>
                      <a:r>
                        <a:rPr lang="en-US" b="0" smtClean="0">
                          <a:solidFill>
                            <a:srgbClr val="0070C0"/>
                          </a:solidFill>
                          <a:latin typeface="Consolas" panose="020B0609020204030204" pitchFamily="49" charset="0"/>
                        </a:rPr>
                        <a:t>first</a:t>
                      </a:r>
                      <a:endParaRPr lang="en-CA"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201400">
                <a:tc>
                  <a:txBody>
                    <a:bodyPr/>
                    <a:lstStyle/>
                    <a:p>
                      <a:endParaRPr lang="en-CA"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0" dirty="0" smtClean="0">
                          <a:solidFill>
                            <a:schemeClr val="tx1"/>
                          </a:solidFill>
                          <a:latin typeface="Consolas" panose="020B0609020204030204" pitchFamily="49" charset="0"/>
                        </a:rPr>
                        <a:t>0</a:t>
                      </a:r>
                      <a:endParaRPr lang="en-CA"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Consolas" panose="020B0609020204030204" pitchFamily="49" charset="0"/>
                        </a:rPr>
                        <a:t>message</a:t>
                      </a:r>
                      <a:endParaRPr lang="en-CA"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solidFill>
                            <a:schemeClr val="tx1"/>
                          </a:solidFill>
                          <a:latin typeface="Consolas" panose="020B0609020204030204" pitchFamily="49" charset="0"/>
                        </a:rPr>
                        <a:t>false</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70C0"/>
                          </a:solidFill>
                          <a:latin typeface="Consolas" panose="020B0609020204030204" pitchFamily="49" charset="0"/>
                        </a:rPr>
                        <a:t>received</a:t>
                      </a:r>
                      <a:endParaRPr lang="en-CA"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cxnSp>
        <p:nvCxnSpPr>
          <p:cNvPr id="5" name="Straight Arrow Connector 4"/>
          <p:cNvCxnSpPr/>
          <p:nvPr/>
        </p:nvCxnSpPr>
        <p:spPr>
          <a:xfrm flipH="1" flipV="1">
            <a:off x="2627784" y="3483848"/>
            <a:ext cx="1080120" cy="8092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27784" y="3429000"/>
            <a:ext cx="1080120" cy="86409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55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Sending a message</a:t>
            </a:r>
            <a:endParaRPr lang="en-CA" dirty="0"/>
          </a:p>
        </p:txBody>
      </p:sp>
      <p:sp>
        <p:nvSpPr>
          <p:cNvPr id="3" name="Content Placeholder 2"/>
          <p:cNvSpPr>
            <a:spLocks noGrp="1"/>
          </p:cNvSpPr>
          <p:nvPr>
            <p:ph idx="1"/>
          </p:nvPr>
        </p:nvSpPr>
        <p:spPr>
          <a:xfrm>
            <a:off x="457200" y="1591222"/>
            <a:ext cx="8686800" cy="4525963"/>
          </a:xfrm>
        </p:spPr>
        <p:txBody>
          <a:bodyPr>
            <a:noAutofit/>
          </a:bodyPr>
          <a:lstStyle/>
          <a:p>
            <a:pPr lvl="0"/>
            <a:r>
              <a:rPr lang="en-CA" dirty="0" smtClean="0">
                <a:solidFill>
                  <a:prstClr val="black"/>
                </a:solidFill>
              </a:rPr>
              <a:t>The member function </a:t>
            </a:r>
            <a:r>
              <a:rPr lang="en-CA" dirty="0" smtClean="0">
                <a:solidFill>
                  <a:prstClr val="black"/>
                </a:solidFill>
                <a:latin typeface="Consolas" panose="020B0609020204030204" pitchFamily="49" charset="0"/>
              </a:rPr>
              <a:t>send(…)</a:t>
            </a:r>
            <a:r>
              <a:rPr lang="en-CA" dirty="0" smtClean="0">
                <a:solidFill>
                  <a:prstClr val="black"/>
                </a:solidFill>
              </a:rPr>
              <a:t>:</a:t>
            </a:r>
          </a:p>
          <a:p>
            <a:pPr lvl="1"/>
            <a:r>
              <a:rPr lang="en-US" dirty="0" smtClean="0">
                <a:solidFill>
                  <a:prstClr val="black"/>
                </a:solidFill>
              </a:rPr>
              <a:t>Checks if there is a partner</a:t>
            </a:r>
          </a:p>
          <a:p>
            <a:pPr lvl="1"/>
            <a:r>
              <a:rPr lang="en-US" dirty="0" smtClean="0">
                <a:solidFill>
                  <a:prstClr val="black"/>
                </a:solidFill>
              </a:rPr>
              <a:t>If there is a partner, it checks if the partner a pending message</a:t>
            </a:r>
          </a:p>
          <a:p>
            <a:pPr lvl="1"/>
            <a:r>
              <a:rPr lang="en-US" dirty="0" smtClean="0">
                <a:solidFill>
                  <a:prstClr val="black"/>
                </a:solidFill>
              </a:rPr>
              <a:t>If the partner has no pending message, save the message and flag</a:t>
            </a:r>
          </a:p>
          <a:p>
            <a:pPr marL="457200" lvl="1" indent="0">
              <a:buNone/>
            </a:pPr>
            <a:r>
              <a:rPr lang="en-US" dirty="0">
                <a:solidFill>
                  <a:prstClr val="black"/>
                </a:solidFill>
              </a:rPr>
              <a:t> </a:t>
            </a:r>
            <a:r>
              <a:rPr lang="en-US" dirty="0" smtClean="0">
                <a:solidFill>
                  <a:prstClr val="black"/>
                </a:solidFill>
              </a:rPr>
              <a:t>    that a message has been received</a:t>
            </a:r>
            <a:endParaRPr lang="en-CA" dirty="0">
              <a:solidFill>
                <a:prstClr val="black"/>
              </a:solidFill>
            </a:endParaRPr>
          </a:p>
          <a:p>
            <a:pPr marL="914400" lvl="2" indent="0">
              <a:buNone/>
            </a:pPr>
            <a:endParaRPr lang="en-CA" sz="800" dirty="0" smtClean="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bool Messenger::send( int msg )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if ( (</a:t>
            </a:r>
            <a:r>
              <a:rPr lang="en-CA" sz="1600" b="1" dirty="0" err="1">
                <a:solidFill>
                  <a:srgbClr val="FF0000"/>
                </a:solidFill>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 == nullptr) || (</a:t>
            </a:r>
            <a:r>
              <a:rPr lang="en-CA" sz="1600" b="1" dirty="0" err="1">
                <a:solidFill>
                  <a:srgbClr val="FF0000"/>
                </a:solidFill>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-&gt;received) ) {</a:t>
            </a:r>
          </a:p>
          <a:p>
            <a:pPr marL="914400" lvl="2" indent="0">
              <a:buNone/>
            </a:pPr>
            <a:r>
              <a:rPr lang="en-US"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 </a:t>
            </a:r>
            <a:r>
              <a:rPr lang="en-CA" sz="1600" dirty="0" smtClean="0">
                <a:latin typeface="Consolas" panose="020B0609020204030204" pitchFamily="49" charset="0"/>
                <a:cs typeface="Consolas" panose="020B0609020204030204" pitchFamily="49" charset="0"/>
              </a:rPr>
              <a:t>Message not </a:t>
            </a:r>
            <a:r>
              <a:rPr lang="en-CA" sz="1600" dirty="0">
                <a:latin typeface="Consolas" panose="020B0609020204030204" pitchFamily="49" charset="0"/>
                <a:cs typeface="Consolas" panose="020B0609020204030204" pitchFamily="49" charset="0"/>
              </a:rPr>
              <a:t>sent</a:t>
            </a:r>
          </a:p>
          <a:p>
            <a:pPr marL="914400" lvl="2" indent="0">
              <a:buNone/>
            </a:pPr>
            <a:r>
              <a:rPr lang="en-CA" sz="1600" dirty="0" smtClean="0">
                <a:latin typeface="Consolas" panose="020B0609020204030204" pitchFamily="49" charset="0"/>
                <a:cs typeface="Consolas" panose="020B0609020204030204" pitchFamily="49" charset="0"/>
              </a:rPr>
              <a:t>        return false;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a:solidFill>
                  <a:srgbClr val="FF0000"/>
                </a:solidFill>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-&gt;message  = msg;</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err="1">
                <a:solidFill>
                  <a:srgbClr val="FF0000"/>
                </a:solidFill>
                <a:latin typeface="Consolas" panose="020B0609020204030204" pitchFamily="49" charset="0"/>
                <a:cs typeface="Consolas" panose="020B0609020204030204" pitchFamily="49" charset="0"/>
              </a:rPr>
              <a:t>p_partner</a:t>
            </a:r>
            <a:r>
              <a:rPr lang="en-CA" sz="1600" dirty="0" smtClean="0">
                <a:latin typeface="Consolas" panose="020B0609020204030204" pitchFamily="49" charset="0"/>
                <a:cs typeface="Consolas" panose="020B0609020204030204" pitchFamily="49" charset="0"/>
              </a:rPr>
              <a:t>-&gt;received = true;</a:t>
            </a:r>
          </a:p>
          <a:p>
            <a:pPr marL="9144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Message sent</a:t>
            </a:r>
            <a:endParaRPr lang="en-CA" sz="1600" dirty="0" smtClean="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true;</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914400" lvl="2" indent="0">
              <a:buNone/>
            </a:pPr>
            <a:r>
              <a:rPr lang="en-CA" sz="1600" dirty="0" smtClean="0">
                <a:latin typeface="Consolas" panose="020B0609020204030204" pitchFamily="49" charset="0"/>
                <a:cs typeface="Consolas" panose="020B0609020204030204" pitchFamily="49" charset="0"/>
              </a:rPr>
              <a:t>}</a:t>
            </a:r>
          </a:p>
        </p:txBody>
      </p:sp>
      <p:sp>
        <p:nvSpPr>
          <p:cNvPr id="4" name="TextBox 3"/>
          <p:cNvSpPr txBox="1"/>
          <p:nvPr/>
        </p:nvSpPr>
        <p:spPr>
          <a:xfrm>
            <a:off x="4238020" y="5733256"/>
            <a:ext cx="4879862"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Important: </a:t>
            </a:r>
            <a:r>
              <a:rPr lang="en-CA" b="1" dirty="0" err="1" smtClean="0">
                <a:solidFill>
                  <a:srgbClr val="FF0000"/>
                </a:solidFill>
                <a:latin typeface="Consolas" panose="020B0609020204030204" pitchFamily="49" charset="0"/>
                <a:cs typeface="Consolas" panose="020B0609020204030204" pitchFamily="49" charset="0"/>
              </a:rPr>
              <a:t>p_partner</a:t>
            </a:r>
            <a:r>
              <a:rPr lang="en-CA" dirty="0" smtClean="0">
                <a:solidFill>
                  <a:srgbClr val="FF0000"/>
                </a:solidFill>
                <a:latin typeface="Georgia" panose="02040502050405020303" pitchFamily="18" charset="0"/>
              </a:rPr>
              <a:t> </a:t>
            </a:r>
            <a:r>
              <a:rPr lang="en-CA" dirty="0" smtClean="0">
                <a:solidFill>
                  <a:srgbClr val="0070C0"/>
                </a:solidFill>
                <a:latin typeface="Georgia" panose="02040502050405020303" pitchFamily="18" charset="0"/>
              </a:rPr>
              <a:t>is the address of an</a:t>
            </a:r>
          </a:p>
          <a:p>
            <a:r>
              <a:rPr lang="en-CA" dirty="0" smtClean="0">
                <a:solidFill>
                  <a:srgbClr val="0070C0"/>
                </a:solidFill>
                <a:latin typeface="Georgia" panose="02040502050405020303" pitchFamily="18" charset="0"/>
              </a:rPr>
              <a:t>instance of this class, so this member function</a:t>
            </a:r>
          </a:p>
          <a:p>
            <a:r>
              <a:rPr lang="en-CA" dirty="0" smtClean="0">
                <a:solidFill>
                  <a:srgbClr val="0070C0"/>
                </a:solidFill>
                <a:latin typeface="Georgia" panose="02040502050405020303" pitchFamily="18" charset="0"/>
              </a:rPr>
              <a:t>can modify its member variables </a:t>
            </a:r>
            <a:endParaRPr lang="en-CA" dirty="0">
              <a:solidFill>
                <a:srgbClr val="0070C0"/>
              </a:solidFill>
              <a:latin typeface="Georgia" panose="02040502050405020303" pitchFamily="18" charset="0"/>
            </a:endParaRPr>
          </a:p>
        </p:txBody>
      </p:sp>
      <p:sp>
        <p:nvSpPr>
          <p:cNvPr id="5" name="TextBox 4"/>
          <p:cNvSpPr txBox="1"/>
          <p:nvPr/>
        </p:nvSpPr>
        <p:spPr>
          <a:xfrm>
            <a:off x="5407358" y="3356992"/>
            <a:ext cx="3413114"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Recall: short-circuit evaluation!</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244820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 message</a:t>
            </a:r>
            <a:endParaRPr lang="en-CA" dirty="0"/>
          </a:p>
        </p:txBody>
      </p:sp>
      <p:sp>
        <p:nvSpPr>
          <p:cNvPr id="3" name="Content Placeholder 2"/>
          <p:cNvSpPr>
            <a:spLocks noGrp="1"/>
          </p:cNvSpPr>
          <p:nvPr>
            <p:ph idx="1"/>
          </p:nvPr>
        </p:nvSpPr>
        <p:spPr/>
        <p:txBody>
          <a:bodyPr/>
          <a:lstStyle/>
          <a:p>
            <a:r>
              <a:rPr lang="en-US" dirty="0" smtClean="0"/>
              <a:t>To see what happens, let </a:t>
            </a:r>
            <a:r>
              <a:rPr lang="en-US" dirty="0" smtClean="0">
                <a:latin typeface="Consolas" panose="020B0609020204030204" pitchFamily="49" charset="0"/>
              </a:rPr>
              <a:t>second</a:t>
            </a:r>
            <a:r>
              <a:rPr lang="en-US" dirty="0" smtClean="0"/>
              <a:t> send a message to </a:t>
            </a:r>
            <a:r>
              <a:rPr lang="en-US" dirty="0" smtClean="0">
                <a:latin typeface="Consolas" panose="020B0609020204030204" pitchFamily="49" charset="0"/>
              </a:rPr>
              <a:t>first</a:t>
            </a:r>
            <a:r>
              <a:rPr lang="en-US" dirty="0" smtClean="0"/>
              <a:t>:</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4219775971"/>
              </p:ext>
            </p:extLst>
          </p:nvPr>
        </p:nvGraphicFramePr>
        <p:xfrm>
          <a:off x="4383075" y="2077383"/>
          <a:ext cx="4509405" cy="1828800"/>
        </p:xfrm>
        <a:graphic>
          <a:graphicData uri="http://schemas.openxmlformats.org/drawingml/2006/table">
            <a:tbl>
              <a:tblPr firstRow="1" bandRow="1">
                <a:tableStyleId>{2D5ABB26-0587-4C30-8999-92F81FD0307C}</a:tableStyleId>
              </a:tblPr>
              <a:tblGrid>
                <a:gridCol w="1197037">
                  <a:extLst>
                    <a:ext uri="{9D8B030D-6E8A-4147-A177-3AD203B41FA5}">
                      <a16:colId xmlns:a16="http://schemas.microsoft.com/office/drawing/2014/main" val="2246471539"/>
                    </a:ext>
                  </a:extLst>
                </a:gridCol>
                <a:gridCol w="1152128">
                  <a:extLst>
                    <a:ext uri="{9D8B030D-6E8A-4147-A177-3AD203B41FA5}">
                      <a16:colId xmlns:a16="http://schemas.microsoft.com/office/drawing/2014/main" val="2555273459"/>
                    </a:ext>
                  </a:extLst>
                </a:gridCol>
                <a:gridCol w="1080120">
                  <a:extLst>
                    <a:ext uri="{9D8B030D-6E8A-4147-A177-3AD203B41FA5}">
                      <a16:colId xmlns:a16="http://schemas.microsoft.com/office/drawing/2014/main" val="312652277"/>
                    </a:ext>
                  </a:extLst>
                </a:gridCol>
                <a:gridCol w="360040">
                  <a:extLst>
                    <a:ext uri="{9D8B030D-6E8A-4147-A177-3AD203B41FA5}">
                      <a16:colId xmlns:a16="http://schemas.microsoft.com/office/drawing/2014/main" val="1373714811"/>
                    </a:ext>
                  </a:extLst>
                </a:gridCol>
                <a:gridCol w="720080">
                  <a:extLst>
                    <a:ext uri="{9D8B030D-6E8A-4147-A177-3AD203B41FA5}">
                      <a16:colId xmlns:a16="http://schemas.microsoft.com/office/drawing/2014/main" val="3706017650"/>
                    </a:ext>
                  </a:extLst>
                </a:gridCol>
              </a:tblGrid>
              <a:tr h="199489">
                <a:tc rowSpan="3">
                  <a:txBody>
                    <a:bodyPr/>
                    <a:lstStyle/>
                    <a:p>
                      <a:r>
                        <a:rPr lang="en-US" sz="1400" b="0" dirty="0" smtClean="0">
                          <a:solidFill>
                            <a:schemeClr val="tx1"/>
                          </a:solidFill>
                          <a:latin typeface="Consolas" panose="020B0609020204030204" pitchFamily="49" charset="0"/>
                        </a:rPr>
                        <a:t>0xffe32880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0070C0"/>
                          </a:solidFill>
                          <a:latin typeface="Consolas" panose="020B0609020204030204" pitchFamily="49" charset="0"/>
                        </a:rPr>
                        <a:t>0xffe328a0</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sz="1400" b="0" dirty="0" err="1" smtClean="0">
                          <a:solidFill>
                            <a:srgbClr val="7030A0"/>
                          </a:solidFill>
                          <a:latin typeface="Consolas" panose="020B0609020204030204" pitchFamily="49" charset="0"/>
                        </a:rPr>
                        <a:t>p_partner</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7030A0"/>
                          </a:solidFill>
                          <a:latin typeface="Times New Roman" panose="02020603050405020304" pitchFamily="18" charset="0"/>
                          <a:cs typeface="Times New Roman" panose="02020603050405020304" pitchFamily="18" charset="0"/>
                        </a:rPr>
                        <a:t>}</a:t>
                      </a:r>
                      <a:endParaRPr lang="en-CA" sz="1400" b="0" dirty="0">
                        <a:solidFill>
                          <a:srgbClr val="7030A0"/>
                        </a:solidFill>
                        <a:latin typeface="Consolas" panose="020B0609020204030204" pitchFamily="49" charset="0"/>
                      </a:endParaRPr>
                    </a:p>
                  </a:txBody>
                  <a:tcPr marL="45720" marR="45720" anchor="ctr"/>
                </a:tc>
                <a:tc rowSpan="3">
                  <a:txBody>
                    <a:bodyPr/>
                    <a:lstStyle/>
                    <a:p>
                      <a:r>
                        <a:rPr lang="en-US" sz="1400" b="0" dirty="0" smtClean="0">
                          <a:solidFill>
                            <a:srgbClr val="7030A0"/>
                          </a:solidFill>
                          <a:latin typeface="Consolas" panose="020B0609020204030204" pitchFamily="49" charset="0"/>
                        </a:rPr>
                        <a:t>second</a:t>
                      </a:r>
                      <a:endParaRPr lang="en-CA" sz="1400"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0</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false</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149185">
                <a:tc>
                  <a:txBody>
                    <a:bodyPr/>
                    <a:lstStyle/>
                    <a:p>
                      <a:r>
                        <a:rPr lang="en-US" sz="1400" b="0" dirty="0" smtClean="0">
                          <a:solidFill>
                            <a:schemeClr val="tx1"/>
                          </a:solidFill>
                          <a:latin typeface="Consolas" panose="020B0609020204030204" pitchFamily="49" charset="0"/>
                        </a:rPr>
                        <a:t>0xffe328a0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7030A0"/>
                          </a:solidFill>
                          <a:latin typeface="Consolas" panose="020B0609020204030204" pitchFamily="49" charset="0"/>
                        </a:rPr>
                        <a:t>0xffe32880</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err="1" smtClean="0">
                          <a:solidFill>
                            <a:srgbClr val="0070C0"/>
                          </a:solidFill>
                          <a:latin typeface="Consolas" panose="020B0609020204030204" pitchFamily="49" charset="0"/>
                        </a:rPr>
                        <a:t>p_partner</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0070C0"/>
                          </a:solidFill>
                          <a:latin typeface="Times New Roman" panose="02020603050405020304" pitchFamily="18" charset="0"/>
                          <a:cs typeface="Times New Roman" panose="02020603050405020304" pitchFamily="18" charset="0"/>
                        </a:rPr>
                        <a:t>}</a:t>
                      </a:r>
                      <a:endParaRPr lang="en-CA" sz="1400" b="0" dirty="0">
                        <a:solidFill>
                          <a:srgbClr val="0070C0"/>
                        </a:solidFill>
                        <a:latin typeface="Consolas" panose="020B0609020204030204" pitchFamily="49" charset="0"/>
                      </a:endParaRPr>
                    </a:p>
                  </a:txBody>
                  <a:tcPr marL="45720" marR="45720" anchor="ctr"/>
                </a:tc>
                <a:tc rowSpan="3">
                  <a:txBody>
                    <a:bodyPr/>
                    <a:lstStyle/>
                    <a:p>
                      <a:r>
                        <a:rPr lang="en-US" sz="1400" b="0" dirty="0" smtClean="0">
                          <a:solidFill>
                            <a:srgbClr val="0070C0"/>
                          </a:solidFill>
                          <a:latin typeface="Consolas" panose="020B0609020204030204" pitchFamily="49" charset="0"/>
                        </a:rPr>
                        <a:t>first</a:t>
                      </a:r>
                      <a:endParaRPr lang="en-CA" sz="1400"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132417">
                <a:tc>
                  <a:txBody>
                    <a:bodyPr/>
                    <a:lstStyle/>
                    <a:p>
                      <a:endParaRPr lang="en-CA" sz="1400"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chemeClr val="tx1"/>
                          </a:solidFill>
                          <a:latin typeface="Consolas" panose="020B0609020204030204" pitchFamily="49" charset="0"/>
                        </a:rPr>
                        <a:t>0</a:t>
                      </a:r>
                      <a:endParaRPr lang="en-CA" sz="14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rgbClr val="0070C0"/>
                          </a:solidFill>
                          <a:latin typeface="Consolas" panose="020B0609020204030204" pitchFamily="49" charset="0"/>
                        </a:rPr>
                        <a:t>message</a:t>
                      </a:r>
                      <a:endParaRPr lang="en-CA" sz="140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sz="14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chemeClr val="tx1"/>
                          </a:solidFill>
                          <a:latin typeface="Consolas" panose="020B0609020204030204" pitchFamily="49" charset="0"/>
                        </a:rPr>
                        <a:t>false</a:t>
                      </a:r>
                      <a:endParaRPr lang="en-CA" sz="14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rgbClr val="0070C0"/>
                          </a:solidFill>
                          <a:latin typeface="Consolas" panose="020B0609020204030204" pitchFamily="49" charset="0"/>
                        </a:rPr>
                        <a:t>received</a:t>
                      </a:r>
                      <a:endParaRPr lang="en-CA" sz="1400"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8" name="Rectangle 7"/>
          <p:cNvSpPr/>
          <p:nvPr/>
        </p:nvSpPr>
        <p:spPr>
          <a:xfrm>
            <a:off x="84924" y="2132856"/>
            <a:ext cx="3550972" cy="1569660"/>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Messenger first{};</a:t>
            </a:r>
          </a:p>
          <a:p>
            <a:r>
              <a:rPr lang="en-US" sz="1600" dirty="0">
                <a:latin typeface="Consolas" panose="020B0609020204030204" pitchFamily="49" charset="0"/>
              </a:rPr>
              <a:t> </a:t>
            </a:r>
            <a:r>
              <a:rPr lang="en-US" sz="1600" dirty="0" smtClean="0">
                <a:latin typeface="Consolas" panose="020B0609020204030204" pitchFamily="49" charset="0"/>
              </a:rPr>
              <a:t>   Messenger second{ first };</a:t>
            </a:r>
          </a:p>
          <a:p>
            <a:endParaRPr lang="en-US" sz="1600" dirty="0" smtClean="0">
              <a:solidFill>
                <a:srgbClr val="7030A0"/>
              </a:solidFill>
              <a:latin typeface="Consolas" panose="020B0609020204030204" pitchFamily="49" charset="0"/>
            </a:endParaRP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( 42 );</a:t>
            </a:r>
          </a:p>
          <a:p>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second.send</a:t>
            </a:r>
            <a:r>
              <a:rPr lang="en-US" sz="1600" dirty="0" smtClean="0">
                <a:latin typeface="Consolas" panose="020B0609020204030204" pitchFamily="49" charset="0"/>
              </a:rPr>
              <a:t>( 616 );</a:t>
            </a:r>
            <a:endParaRPr lang="en-CA" sz="1600" dirty="0"/>
          </a:p>
        </p:txBody>
      </p:sp>
    </p:spTree>
    <p:extLst>
      <p:ext uri="{BB962C8B-B14F-4D97-AF65-F5344CB8AC3E}">
        <p14:creationId xmlns:p14="http://schemas.microsoft.com/office/powerpoint/2010/main" val="2425157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 message</a:t>
            </a:r>
            <a:endParaRPr lang="en-CA" dirty="0"/>
          </a:p>
        </p:txBody>
      </p:sp>
      <p:sp>
        <p:nvSpPr>
          <p:cNvPr id="3" name="Content Placeholder 2"/>
          <p:cNvSpPr>
            <a:spLocks noGrp="1"/>
          </p:cNvSpPr>
          <p:nvPr>
            <p:ph idx="1"/>
          </p:nvPr>
        </p:nvSpPr>
        <p:spPr/>
        <p:txBody>
          <a:bodyPr/>
          <a:lstStyle/>
          <a:p>
            <a:r>
              <a:rPr lang="en-US" dirty="0" smtClean="0"/>
              <a:t>First, we check if the partner exists and can receive a message</a:t>
            </a:r>
            <a:endParaRPr lang="en-CA" dirty="0"/>
          </a:p>
        </p:txBody>
      </p:sp>
      <p:sp>
        <p:nvSpPr>
          <p:cNvPr id="4" name="Rectangle 3"/>
          <p:cNvSpPr/>
          <p:nvPr/>
        </p:nvSpPr>
        <p:spPr>
          <a:xfrm>
            <a:off x="84924" y="2132856"/>
            <a:ext cx="3550972" cy="1815882"/>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Messenger first{};</a:t>
            </a:r>
          </a:p>
          <a:p>
            <a:r>
              <a:rPr lang="en-US" sz="1600" dirty="0">
                <a:latin typeface="Consolas" panose="020B0609020204030204" pitchFamily="49" charset="0"/>
              </a:rPr>
              <a:t> </a:t>
            </a:r>
            <a:r>
              <a:rPr lang="en-US" sz="1600" dirty="0" smtClean="0">
                <a:latin typeface="Consolas" panose="020B0609020204030204" pitchFamily="49" charset="0"/>
              </a:rPr>
              <a:t>   Messenger second{ first };</a:t>
            </a:r>
          </a:p>
          <a:p>
            <a:endParaRPr lang="en-US" sz="1600" dirty="0" smtClean="0">
              <a:solidFill>
                <a:srgbClr val="7030A0"/>
              </a:solidFill>
              <a:latin typeface="Consolas" panose="020B0609020204030204" pitchFamily="49" charset="0"/>
            </a:endParaRP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( 42 );</a:t>
            </a:r>
            <a:endParaRPr lang="en-US" sz="1600" dirty="0">
              <a:solidFill>
                <a:srgbClr val="7030A0"/>
              </a:solidFill>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second.send</a:t>
            </a:r>
            <a:r>
              <a:rPr lang="en-US" sz="1600" dirty="0">
                <a:latin typeface="Consolas" panose="020B0609020204030204" pitchFamily="49" charset="0"/>
              </a:rPr>
              <a:t>( 616 );</a:t>
            </a:r>
            <a:endParaRPr lang="en-CA" sz="1600" dirty="0"/>
          </a:p>
          <a:p>
            <a:endParaRPr lang="en-CA" sz="1600" dirty="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12334808"/>
              </p:ext>
            </p:extLst>
          </p:nvPr>
        </p:nvGraphicFramePr>
        <p:xfrm>
          <a:off x="4383075" y="2077383"/>
          <a:ext cx="4509405" cy="1828800"/>
        </p:xfrm>
        <a:graphic>
          <a:graphicData uri="http://schemas.openxmlformats.org/drawingml/2006/table">
            <a:tbl>
              <a:tblPr firstRow="1" bandRow="1">
                <a:tableStyleId>{2D5ABB26-0587-4C30-8999-92F81FD0307C}</a:tableStyleId>
              </a:tblPr>
              <a:tblGrid>
                <a:gridCol w="1197037">
                  <a:extLst>
                    <a:ext uri="{9D8B030D-6E8A-4147-A177-3AD203B41FA5}">
                      <a16:colId xmlns:a16="http://schemas.microsoft.com/office/drawing/2014/main" val="2246471539"/>
                    </a:ext>
                  </a:extLst>
                </a:gridCol>
                <a:gridCol w="1152128">
                  <a:extLst>
                    <a:ext uri="{9D8B030D-6E8A-4147-A177-3AD203B41FA5}">
                      <a16:colId xmlns:a16="http://schemas.microsoft.com/office/drawing/2014/main" val="2555273459"/>
                    </a:ext>
                  </a:extLst>
                </a:gridCol>
                <a:gridCol w="1080120">
                  <a:extLst>
                    <a:ext uri="{9D8B030D-6E8A-4147-A177-3AD203B41FA5}">
                      <a16:colId xmlns:a16="http://schemas.microsoft.com/office/drawing/2014/main" val="312652277"/>
                    </a:ext>
                  </a:extLst>
                </a:gridCol>
                <a:gridCol w="360040">
                  <a:extLst>
                    <a:ext uri="{9D8B030D-6E8A-4147-A177-3AD203B41FA5}">
                      <a16:colId xmlns:a16="http://schemas.microsoft.com/office/drawing/2014/main" val="1373714811"/>
                    </a:ext>
                  </a:extLst>
                </a:gridCol>
                <a:gridCol w="720080">
                  <a:extLst>
                    <a:ext uri="{9D8B030D-6E8A-4147-A177-3AD203B41FA5}">
                      <a16:colId xmlns:a16="http://schemas.microsoft.com/office/drawing/2014/main" val="3706017650"/>
                    </a:ext>
                  </a:extLst>
                </a:gridCol>
              </a:tblGrid>
              <a:tr h="199489">
                <a:tc rowSpan="3">
                  <a:txBody>
                    <a:bodyPr/>
                    <a:lstStyle/>
                    <a:p>
                      <a:r>
                        <a:rPr lang="en-US" sz="1400" b="0" dirty="0" smtClean="0">
                          <a:solidFill>
                            <a:schemeClr val="tx1"/>
                          </a:solidFill>
                          <a:latin typeface="Consolas" panose="020B0609020204030204" pitchFamily="49" charset="0"/>
                        </a:rPr>
                        <a:t>0xffe32880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0070C0"/>
                          </a:solidFill>
                          <a:latin typeface="Consolas" panose="020B0609020204030204" pitchFamily="49" charset="0"/>
                        </a:rPr>
                        <a:t>0xffe328a0</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a:txBody>
                    <a:bodyPr/>
                    <a:lstStyle/>
                    <a:p>
                      <a:r>
                        <a:rPr lang="en-US" sz="1400" b="0" dirty="0" err="1" smtClean="0">
                          <a:solidFill>
                            <a:srgbClr val="7030A0"/>
                          </a:solidFill>
                          <a:latin typeface="Consolas" panose="020B0609020204030204" pitchFamily="49" charset="0"/>
                        </a:rPr>
                        <a:t>p_partner</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7030A0"/>
                          </a:solidFill>
                          <a:latin typeface="Times New Roman" panose="02020603050405020304" pitchFamily="18" charset="0"/>
                          <a:cs typeface="Times New Roman" panose="02020603050405020304" pitchFamily="18" charset="0"/>
                        </a:rPr>
                        <a:t>}</a:t>
                      </a:r>
                      <a:endParaRPr lang="en-CA" sz="1400" b="0" dirty="0">
                        <a:solidFill>
                          <a:srgbClr val="7030A0"/>
                        </a:solidFill>
                        <a:latin typeface="Consolas" panose="020B0609020204030204" pitchFamily="49" charset="0"/>
                      </a:endParaRPr>
                    </a:p>
                  </a:txBody>
                  <a:tcPr marL="45720" marR="45720" anchor="ctr"/>
                </a:tc>
                <a:tc rowSpan="3">
                  <a:txBody>
                    <a:bodyPr/>
                    <a:lstStyle/>
                    <a:p>
                      <a:r>
                        <a:rPr lang="en-US" sz="1400" b="0" dirty="0" smtClean="0">
                          <a:solidFill>
                            <a:srgbClr val="7030A0"/>
                          </a:solidFill>
                          <a:latin typeface="Consolas" panose="020B0609020204030204" pitchFamily="49" charset="0"/>
                        </a:rPr>
                        <a:t>second</a:t>
                      </a:r>
                      <a:endParaRPr lang="en-CA" sz="1400"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0</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false</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149185">
                <a:tc>
                  <a:txBody>
                    <a:bodyPr/>
                    <a:lstStyle/>
                    <a:p>
                      <a:r>
                        <a:rPr lang="en-US" sz="1400" b="0" dirty="0" smtClean="0">
                          <a:solidFill>
                            <a:schemeClr val="tx1"/>
                          </a:solidFill>
                          <a:latin typeface="Consolas" panose="020B0609020204030204" pitchFamily="49" charset="0"/>
                        </a:rPr>
                        <a:t>0xffe328a0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7030A0"/>
                          </a:solidFill>
                          <a:latin typeface="Consolas" panose="020B0609020204030204" pitchFamily="49" charset="0"/>
                        </a:rPr>
                        <a:t>0xffe32880</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err="1" smtClean="0">
                          <a:solidFill>
                            <a:srgbClr val="0070C0"/>
                          </a:solidFill>
                          <a:latin typeface="Consolas" panose="020B0609020204030204" pitchFamily="49" charset="0"/>
                        </a:rPr>
                        <a:t>p_partner</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0070C0"/>
                          </a:solidFill>
                          <a:latin typeface="Times New Roman" panose="02020603050405020304" pitchFamily="18" charset="0"/>
                          <a:cs typeface="Times New Roman" panose="02020603050405020304" pitchFamily="18" charset="0"/>
                        </a:rPr>
                        <a:t>}</a:t>
                      </a:r>
                      <a:endParaRPr lang="en-CA" sz="1400" b="0" dirty="0">
                        <a:solidFill>
                          <a:srgbClr val="0070C0"/>
                        </a:solidFill>
                        <a:latin typeface="Consolas" panose="020B0609020204030204" pitchFamily="49" charset="0"/>
                      </a:endParaRPr>
                    </a:p>
                  </a:txBody>
                  <a:tcPr marL="45720" marR="45720" anchor="ctr"/>
                </a:tc>
                <a:tc rowSpan="3">
                  <a:txBody>
                    <a:bodyPr/>
                    <a:lstStyle/>
                    <a:p>
                      <a:r>
                        <a:rPr lang="en-US" sz="1400" b="0" dirty="0" smtClean="0">
                          <a:solidFill>
                            <a:srgbClr val="0070C0"/>
                          </a:solidFill>
                          <a:latin typeface="Consolas" panose="020B0609020204030204" pitchFamily="49" charset="0"/>
                        </a:rPr>
                        <a:t>first</a:t>
                      </a:r>
                      <a:endParaRPr lang="en-CA" sz="1400"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132417">
                <a:tc>
                  <a:txBody>
                    <a:bodyPr/>
                    <a:lstStyle/>
                    <a:p>
                      <a:endParaRPr lang="en-CA" sz="1400"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chemeClr val="tx1"/>
                          </a:solidFill>
                          <a:latin typeface="Consolas" panose="020B0609020204030204" pitchFamily="49" charset="0"/>
                        </a:rPr>
                        <a:t>0</a:t>
                      </a:r>
                      <a:endParaRPr lang="en-CA" sz="14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rgbClr val="0070C0"/>
                          </a:solidFill>
                          <a:latin typeface="Consolas" panose="020B0609020204030204" pitchFamily="49" charset="0"/>
                        </a:rPr>
                        <a:t>message</a:t>
                      </a:r>
                      <a:endParaRPr lang="en-CA" sz="140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sz="14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chemeClr val="tx1"/>
                          </a:solidFill>
                          <a:latin typeface="Consolas" panose="020B0609020204030204" pitchFamily="49" charset="0"/>
                        </a:rPr>
                        <a:t>false</a:t>
                      </a:r>
                      <a:endParaRPr lang="en-CA" sz="14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solidFill>
                            <a:srgbClr val="0070C0"/>
                          </a:solidFill>
                          <a:latin typeface="Consolas" panose="020B0609020204030204" pitchFamily="49" charset="0"/>
                        </a:rPr>
                        <a:t>received</a:t>
                      </a:r>
                      <a:endParaRPr lang="en-CA" sz="1400"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7" name="Rectangle 6"/>
          <p:cNvSpPr/>
          <p:nvPr/>
        </p:nvSpPr>
        <p:spPr>
          <a:xfrm>
            <a:off x="1619672" y="4077072"/>
            <a:ext cx="6768752" cy="2462213"/>
          </a:xfrm>
          <a:prstGeom prst="rect">
            <a:avLst/>
          </a:prstGeom>
        </p:spPr>
        <p:txBody>
          <a:bodyPr wrap="square">
            <a:spAutoFit/>
          </a:bodyPr>
          <a:lstStyle/>
          <a:p>
            <a:r>
              <a:rPr lang="en-CA" sz="1400" dirty="0">
                <a:latin typeface="Consolas" panose="020B0609020204030204" pitchFamily="49" charset="0"/>
                <a:cs typeface="Consolas" panose="020B0609020204030204" pitchFamily="49" charset="0"/>
              </a:rPr>
              <a:t>bool Messenger::send(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msg</a:t>
            </a:r>
            <a:r>
              <a:rPr lang="en-CA" sz="1400" dirty="0">
                <a:latin typeface="Consolas" panose="020B0609020204030204" pitchFamily="49" charset="0"/>
                <a:cs typeface="Consolas" panose="020B0609020204030204" pitchFamily="49" charset="0"/>
              </a:rPr>
              <a:t> ) {</a:t>
            </a:r>
          </a:p>
          <a:p>
            <a:r>
              <a:rPr lang="en-CA" sz="1400" dirty="0">
                <a:latin typeface="Consolas" panose="020B0609020204030204" pitchFamily="49" charset="0"/>
                <a:cs typeface="Consolas" panose="020B0609020204030204" pitchFamily="49" charset="0"/>
              </a:rPr>
              <a:t>    if ( (</a:t>
            </a:r>
            <a:r>
              <a:rPr lang="en-CA" sz="1400" b="1" dirty="0" err="1">
                <a:solidFill>
                  <a:srgbClr val="7030A0"/>
                </a:solidFill>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 == </a:t>
            </a:r>
            <a:r>
              <a:rPr lang="en-CA" sz="1400" dirty="0" err="1">
                <a:latin typeface="Consolas" panose="020B0609020204030204" pitchFamily="49" charset="0"/>
                <a:cs typeface="Consolas" panose="020B0609020204030204" pitchFamily="49" charset="0"/>
              </a:rPr>
              <a:t>nullptr</a:t>
            </a:r>
            <a:r>
              <a:rPr lang="en-CA" sz="1400" dirty="0" smtClean="0">
                <a:latin typeface="Consolas" panose="020B0609020204030204" pitchFamily="49" charset="0"/>
                <a:cs typeface="Consolas" panose="020B0609020204030204" pitchFamily="49" charset="0"/>
              </a:rPr>
              <a:t>) || </a:t>
            </a:r>
            <a:r>
              <a:rPr lang="en-CA" sz="1400" dirty="0">
                <a:latin typeface="Consolas" panose="020B0609020204030204" pitchFamily="49" charset="0"/>
                <a:cs typeface="Consolas" panose="020B0609020204030204" pitchFamily="49" charset="0"/>
              </a:rPr>
              <a:t>(</a:t>
            </a:r>
            <a:r>
              <a:rPr lang="en-CA" sz="1400" b="1" dirty="0" err="1">
                <a:solidFill>
                  <a:srgbClr val="7030A0"/>
                </a:solidFill>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-&gt;received) ) {</a:t>
            </a:r>
          </a:p>
          <a:p>
            <a:r>
              <a:rPr lang="en-US" sz="1400" dirty="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 Message not sent</a:t>
            </a:r>
          </a:p>
          <a:p>
            <a:r>
              <a:rPr lang="en-CA" sz="1400" dirty="0">
                <a:latin typeface="Consolas" panose="020B0609020204030204" pitchFamily="49" charset="0"/>
                <a:cs typeface="Consolas" panose="020B0609020204030204" pitchFamily="49" charset="0"/>
              </a:rPr>
              <a:t>        return false;</a:t>
            </a:r>
          </a:p>
          <a:p>
            <a:r>
              <a:rPr lang="en-CA" sz="1400" dirty="0">
                <a:latin typeface="Consolas" panose="020B0609020204030204" pitchFamily="49" charset="0"/>
                <a:cs typeface="Consolas" panose="020B0609020204030204" pitchFamily="49" charset="0"/>
              </a:rPr>
              <a:t>    } else {</a:t>
            </a:r>
          </a:p>
          <a:p>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-&gt;message  = </a:t>
            </a:r>
            <a:r>
              <a:rPr lang="en-CA" sz="1400" dirty="0" err="1">
                <a:latin typeface="Consolas" panose="020B0609020204030204" pitchFamily="49" charset="0"/>
                <a:cs typeface="Consolas" panose="020B0609020204030204" pitchFamily="49" charset="0"/>
              </a:rPr>
              <a:t>msg</a:t>
            </a:r>
            <a:r>
              <a:rPr lang="en-CA" sz="1400" dirty="0">
                <a:latin typeface="Consolas" panose="020B0609020204030204" pitchFamily="49" charset="0"/>
                <a:cs typeface="Consolas" panose="020B0609020204030204" pitchFamily="49" charset="0"/>
              </a:rPr>
              <a:t>;</a:t>
            </a:r>
          </a:p>
          <a:p>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-&gt;received = true;</a:t>
            </a:r>
          </a:p>
          <a:p>
            <a:r>
              <a:rPr lang="en-US" sz="1400" dirty="0">
                <a:latin typeface="Consolas" panose="020B0609020204030204" pitchFamily="49" charset="0"/>
                <a:cs typeface="Consolas" panose="020B0609020204030204" pitchFamily="49" charset="0"/>
              </a:rPr>
              <a:t>        // Message sent</a:t>
            </a:r>
            <a:endParaRPr lang="en-CA" sz="1400" dirty="0">
              <a:latin typeface="Consolas" panose="020B0609020204030204" pitchFamily="49" charset="0"/>
              <a:cs typeface="Consolas" panose="020B0609020204030204" pitchFamily="49" charset="0"/>
            </a:endParaRPr>
          </a:p>
          <a:p>
            <a:r>
              <a:rPr lang="en-CA" sz="1400" dirty="0">
                <a:latin typeface="Consolas" panose="020B0609020204030204" pitchFamily="49" charset="0"/>
                <a:cs typeface="Consolas" panose="020B0609020204030204" pitchFamily="49" charset="0"/>
              </a:rPr>
              <a:t>        return true;</a:t>
            </a:r>
          </a:p>
          <a:p>
            <a:r>
              <a:rPr lang="en-CA" sz="1400" dirty="0">
                <a:latin typeface="Consolas" panose="020B0609020204030204" pitchFamily="49" charset="0"/>
                <a:cs typeface="Consolas" panose="020B0609020204030204" pitchFamily="49" charset="0"/>
              </a:rPr>
              <a:t>    }</a:t>
            </a:r>
          </a:p>
          <a:p>
            <a:r>
              <a:rPr lang="en-CA" sz="1400" dirty="0">
                <a:latin typeface="Consolas" panose="020B0609020204030204" pitchFamily="49" charset="0"/>
                <a:cs typeface="Consolas" panose="020B0609020204030204" pitchFamily="49" charset="0"/>
              </a:rPr>
              <a:t>}</a:t>
            </a:r>
          </a:p>
        </p:txBody>
      </p:sp>
      <p:sp>
        <p:nvSpPr>
          <p:cNvPr id="8" name="Rectangle 7"/>
          <p:cNvSpPr/>
          <p:nvPr/>
        </p:nvSpPr>
        <p:spPr>
          <a:xfrm>
            <a:off x="2555776" y="4293096"/>
            <a:ext cx="4680520" cy="28803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73982" y="3153494"/>
            <a:ext cx="2053802" cy="27550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7875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 message</a:t>
            </a:r>
            <a:endParaRPr lang="en-CA" dirty="0"/>
          </a:p>
        </p:txBody>
      </p:sp>
      <p:sp>
        <p:nvSpPr>
          <p:cNvPr id="3" name="Content Placeholder 2"/>
          <p:cNvSpPr>
            <a:spLocks noGrp="1"/>
          </p:cNvSpPr>
          <p:nvPr>
            <p:ph idx="1"/>
          </p:nvPr>
        </p:nvSpPr>
        <p:spPr/>
        <p:txBody>
          <a:bodyPr/>
          <a:lstStyle/>
          <a:p>
            <a:r>
              <a:rPr lang="en-US" dirty="0" smtClean="0"/>
              <a:t>Next, we copy the message over and set </a:t>
            </a:r>
            <a:r>
              <a:rPr lang="en-US" dirty="0" smtClean="0">
                <a:latin typeface="Consolas" panose="020B0609020204030204" pitchFamily="49" charset="0"/>
              </a:rPr>
              <a:t>received</a:t>
            </a:r>
            <a:r>
              <a:rPr lang="en-US" dirty="0" smtClean="0"/>
              <a:t> to </a:t>
            </a:r>
            <a:r>
              <a:rPr lang="en-US" dirty="0" smtClean="0">
                <a:latin typeface="Consolas" panose="020B0609020204030204" pitchFamily="49" charset="0"/>
              </a:rPr>
              <a:t>true</a:t>
            </a:r>
            <a:endParaRPr lang="en-CA" dirty="0">
              <a:latin typeface="Consolas" panose="020B0609020204030204" pitchFamily="49" charset="0"/>
            </a:endParaRPr>
          </a:p>
        </p:txBody>
      </p:sp>
      <p:sp>
        <p:nvSpPr>
          <p:cNvPr id="4" name="Rectangle 3"/>
          <p:cNvSpPr/>
          <p:nvPr/>
        </p:nvSpPr>
        <p:spPr>
          <a:xfrm>
            <a:off x="84924" y="2132856"/>
            <a:ext cx="3550972" cy="1815882"/>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Messenger first{};</a:t>
            </a:r>
          </a:p>
          <a:p>
            <a:r>
              <a:rPr lang="en-US" sz="1600" dirty="0">
                <a:latin typeface="Consolas" panose="020B0609020204030204" pitchFamily="49" charset="0"/>
              </a:rPr>
              <a:t> </a:t>
            </a:r>
            <a:r>
              <a:rPr lang="en-US" sz="1600" dirty="0" smtClean="0">
                <a:latin typeface="Consolas" panose="020B0609020204030204" pitchFamily="49" charset="0"/>
              </a:rPr>
              <a:t>   Messenger second{ first };</a:t>
            </a:r>
          </a:p>
          <a:p>
            <a:endParaRPr lang="en-US" sz="1600" dirty="0" smtClean="0">
              <a:solidFill>
                <a:srgbClr val="7030A0"/>
              </a:solidFill>
              <a:latin typeface="Consolas" panose="020B0609020204030204" pitchFamily="49" charset="0"/>
            </a:endParaRP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( 42 );</a:t>
            </a:r>
            <a:endParaRPr lang="en-US" sz="1600" dirty="0">
              <a:solidFill>
                <a:srgbClr val="7030A0"/>
              </a:solidFill>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second.send</a:t>
            </a:r>
            <a:r>
              <a:rPr lang="en-US" sz="1600" dirty="0">
                <a:latin typeface="Consolas" panose="020B0609020204030204" pitchFamily="49" charset="0"/>
              </a:rPr>
              <a:t>( 616 );</a:t>
            </a:r>
            <a:endParaRPr lang="en-CA" sz="1600" dirty="0"/>
          </a:p>
          <a:p>
            <a:endParaRPr lang="en-CA" sz="1600" dirty="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78317235"/>
              </p:ext>
            </p:extLst>
          </p:nvPr>
        </p:nvGraphicFramePr>
        <p:xfrm>
          <a:off x="4383075" y="2077383"/>
          <a:ext cx="4509405" cy="1828800"/>
        </p:xfrm>
        <a:graphic>
          <a:graphicData uri="http://schemas.openxmlformats.org/drawingml/2006/table">
            <a:tbl>
              <a:tblPr firstRow="1" bandRow="1">
                <a:tableStyleId>{2D5ABB26-0587-4C30-8999-92F81FD0307C}</a:tableStyleId>
              </a:tblPr>
              <a:tblGrid>
                <a:gridCol w="1197037">
                  <a:extLst>
                    <a:ext uri="{9D8B030D-6E8A-4147-A177-3AD203B41FA5}">
                      <a16:colId xmlns:a16="http://schemas.microsoft.com/office/drawing/2014/main" val="2246471539"/>
                    </a:ext>
                  </a:extLst>
                </a:gridCol>
                <a:gridCol w="1152128">
                  <a:extLst>
                    <a:ext uri="{9D8B030D-6E8A-4147-A177-3AD203B41FA5}">
                      <a16:colId xmlns:a16="http://schemas.microsoft.com/office/drawing/2014/main" val="2555273459"/>
                    </a:ext>
                  </a:extLst>
                </a:gridCol>
                <a:gridCol w="1080120">
                  <a:extLst>
                    <a:ext uri="{9D8B030D-6E8A-4147-A177-3AD203B41FA5}">
                      <a16:colId xmlns:a16="http://schemas.microsoft.com/office/drawing/2014/main" val="312652277"/>
                    </a:ext>
                  </a:extLst>
                </a:gridCol>
                <a:gridCol w="360040">
                  <a:extLst>
                    <a:ext uri="{9D8B030D-6E8A-4147-A177-3AD203B41FA5}">
                      <a16:colId xmlns:a16="http://schemas.microsoft.com/office/drawing/2014/main" val="1373714811"/>
                    </a:ext>
                  </a:extLst>
                </a:gridCol>
                <a:gridCol w="720080">
                  <a:extLst>
                    <a:ext uri="{9D8B030D-6E8A-4147-A177-3AD203B41FA5}">
                      <a16:colId xmlns:a16="http://schemas.microsoft.com/office/drawing/2014/main" val="3706017650"/>
                    </a:ext>
                  </a:extLst>
                </a:gridCol>
              </a:tblGrid>
              <a:tr h="199489">
                <a:tc rowSpan="3">
                  <a:txBody>
                    <a:bodyPr/>
                    <a:lstStyle/>
                    <a:p>
                      <a:r>
                        <a:rPr lang="en-US" sz="1400" b="0" dirty="0" smtClean="0">
                          <a:solidFill>
                            <a:schemeClr val="tx1"/>
                          </a:solidFill>
                          <a:latin typeface="Consolas" panose="020B0609020204030204" pitchFamily="49" charset="0"/>
                        </a:rPr>
                        <a:t>0xffe32880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0070C0"/>
                          </a:solidFill>
                          <a:latin typeface="Consolas" panose="020B0609020204030204" pitchFamily="49" charset="0"/>
                        </a:rPr>
                        <a:t>0xffe328a0</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US" sz="1400" b="0" dirty="0" err="1" smtClean="0">
                          <a:solidFill>
                            <a:srgbClr val="7030A0"/>
                          </a:solidFill>
                          <a:latin typeface="Consolas" panose="020B0609020204030204" pitchFamily="49" charset="0"/>
                        </a:rPr>
                        <a:t>p_partner</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7030A0"/>
                          </a:solidFill>
                          <a:latin typeface="Times New Roman" panose="02020603050405020304" pitchFamily="18" charset="0"/>
                          <a:cs typeface="Times New Roman" panose="02020603050405020304" pitchFamily="18" charset="0"/>
                        </a:rPr>
                        <a:t>}</a:t>
                      </a:r>
                      <a:endParaRPr lang="en-CA" sz="1400" b="0" dirty="0">
                        <a:solidFill>
                          <a:srgbClr val="7030A0"/>
                        </a:solidFill>
                        <a:latin typeface="Consolas" panose="020B0609020204030204" pitchFamily="49" charset="0"/>
                      </a:endParaRPr>
                    </a:p>
                  </a:txBody>
                  <a:tcPr marL="45720" marR="45720" anchor="ctr"/>
                </a:tc>
                <a:tc rowSpan="3">
                  <a:txBody>
                    <a:bodyPr/>
                    <a:lstStyle/>
                    <a:p>
                      <a:r>
                        <a:rPr lang="en-US" sz="1400" b="0" dirty="0" smtClean="0">
                          <a:solidFill>
                            <a:srgbClr val="7030A0"/>
                          </a:solidFill>
                          <a:latin typeface="Consolas" panose="020B0609020204030204" pitchFamily="49" charset="0"/>
                        </a:rPr>
                        <a:t>second</a:t>
                      </a:r>
                      <a:endParaRPr lang="en-CA" sz="1400"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0</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false</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149185">
                <a:tc>
                  <a:txBody>
                    <a:bodyPr/>
                    <a:lstStyle/>
                    <a:p>
                      <a:r>
                        <a:rPr lang="en-US" sz="1400" b="0" dirty="0" smtClean="0">
                          <a:solidFill>
                            <a:schemeClr val="tx1"/>
                          </a:solidFill>
                          <a:latin typeface="Consolas" panose="020B0609020204030204" pitchFamily="49" charset="0"/>
                        </a:rPr>
                        <a:t>0xffe328a0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7030A0"/>
                          </a:solidFill>
                          <a:latin typeface="Consolas" panose="020B0609020204030204" pitchFamily="49" charset="0"/>
                        </a:rPr>
                        <a:t>0xffe32880</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err="1" smtClean="0">
                          <a:solidFill>
                            <a:srgbClr val="0070C0"/>
                          </a:solidFill>
                          <a:latin typeface="Consolas" panose="020B0609020204030204" pitchFamily="49" charset="0"/>
                        </a:rPr>
                        <a:t>p_partner</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0070C0"/>
                          </a:solidFill>
                          <a:latin typeface="Times New Roman" panose="02020603050405020304" pitchFamily="18" charset="0"/>
                          <a:cs typeface="Times New Roman" panose="02020603050405020304" pitchFamily="18" charset="0"/>
                        </a:rPr>
                        <a:t>}</a:t>
                      </a:r>
                      <a:endParaRPr lang="en-CA" sz="1400" b="0" dirty="0">
                        <a:solidFill>
                          <a:srgbClr val="0070C0"/>
                        </a:solidFill>
                        <a:latin typeface="Consolas" panose="020B0609020204030204" pitchFamily="49" charset="0"/>
                      </a:endParaRPr>
                    </a:p>
                  </a:txBody>
                  <a:tcPr marL="45720" marR="45720" anchor="ctr"/>
                </a:tc>
                <a:tc rowSpan="3">
                  <a:txBody>
                    <a:bodyPr/>
                    <a:lstStyle/>
                    <a:p>
                      <a:r>
                        <a:rPr lang="en-US" sz="1400" b="0" dirty="0" smtClean="0">
                          <a:solidFill>
                            <a:srgbClr val="0070C0"/>
                          </a:solidFill>
                          <a:latin typeface="Consolas" panose="020B0609020204030204" pitchFamily="49" charset="0"/>
                        </a:rPr>
                        <a:t>first</a:t>
                      </a:r>
                      <a:endParaRPr lang="en-CA" sz="1400"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132417">
                <a:tc>
                  <a:txBody>
                    <a:bodyPr/>
                    <a:lstStyle/>
                    <a:p>
                      <a:endParaRPr lang="en-CA" sz="1400"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chemeClr val="tx1"/>
                          </a:solidFill>
                          <a:latin typeface="Consolas" panose="020B0609020204030204" pitchFamily="49" charset="0"/>
                        </a:rPr>
                        <a:t>42</a:t>
                      </a:r>
                      <a:endParaRPr lang="en-CA" sz="14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solidFill>
                            <a:srgbClr val="0070C0"/>
                          </a:solidFill>
                          <a:latin typeface="Consolas" panose="020B0609020204030204" pitchFamily="49" charset="0"/>
                        </a:rPr>
                        <a:t>message</a:t>
                      </a:r>
                      <a:endParaRPr lang="en-CA" sz="140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sz="14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chemeClr val="tx1"/>
                          </a:solidFill>
                          <a:latin typeface="Consolas" panose="020B0609020204030204" pitchFamily="49" charset="0"/>
                        </a:rPr>
                        <a:t>true</a:t>
                      </a:r>
                      <a:endParaRPr lang="en-CA" sz="14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solidFill>
                            <a:srgbClr val="0070C0"/>
                          </a:solidFill>
                          <a:latin typeface="Consolas" panose="020B0609020204030204" pitchFamily="49" charset="0"/>
                        </a:rPr>
                        <a:t>received</a:t>
                      </a:r>
                      <a:endParaRPr lang="en-CA" sz="1400"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7" name="Rectangle 6"/>
          <p:cNvSpPr/>
          <p:nvPr/>
        </p:nvSpPr>
        <p:spPr>
          <a:xfrm>
            <a:off x="1619672" y="4077072"/>
            <a:ext cx="6768752" cy="2462213"/>
          </a:xfrm>
          <a:prstGeom prst="rect">
            <a:avLst/>
          </a:prstGeom>
        </p:spPr>
        <p:txBody>
          <a:bodyPr wrap="square">
            <a:spAutoFit/>
          </a:bodyPr>
          <a:lstStyle/>
          <a:p>
            <a:r>
              <a:rPr lang="en-CA" sz="1400" dirty="0">
                <a:latin typeface="Consolas" panose="020B0609020204030204" pitchFamily="49" charset="0"/>
                <a:cs typeface="Consolas" panose="020B0609020204030204" pitchFamily="49" charset="0"/>
              </a:rPr>
              <a:t>bool Messenger::send(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msg</a:t>
            </a:r>
            <a:r>
              <a:rPr lang="en-CA" sz="1400" dirty="0">
                <a:latin typeface="Consolas" panose="020B0609020204030204" pitchFamily="49" charset="0"/>
                <a:cs typeface="Consolas" panose="020B0609020204030204" pitchFamily="49" charset="0"/>
              </a:rPr>
              <a:t> ) {</a:t>
            </a:r>
          </a:p>
          <a:p>
            <a:r>
              <a:rPr lang="en-CA" sz="1400" dirty="0">
                <a:latin typeface="Consolas" panose="020B0609020204030204" pitchFamily="49" charset="0"/>
                <a:cs typeface="Consolas" panose="020B0609020204030204" pitchFamily="49" charset="0"/>
              </a:rPr>
              <a:t>    if ( (</a:t>
            </a:r>
            <a:r>
              <a:rPr lang="en-CA" sz="1400" b="1" dirty="0" err="1">
                <a:solidFill>
                  <a:srgbClr val="7030A0"/>
                </a:solidFill>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 == </a:t>
            </a:r>
            <a:r>
              <a:rPr lang="en-CA" sz="1400" dirty="0" err="1">
                <a:latin typeface="Consolas" panose="020B0609020204030204" pitchFamily="49" charset="0"/>
                <a:cs typeface="Consolas" panose="020B0609020204030204" pitchFamily="49" charset="0"/>
              </a:rPr>
              <a:t>nullptr</a:t>
            </a:r>
            <a:r>
              <a:rPr lang="en-CA" sz="1400" dirty="0" smtClean="0">
                <a:latin typeface="Consolas" panose="020B0609020204030204" pitchFamily="49" charset="0"/>
                <a:cs typeface="Consolas" panose="020B0609020204030204" pitchFamily="49" charset="0"/>
              </a:rPr>
              <a:t>) || </a:t>
            </a:r>
            <a:r>
              <a:rPr lang="en-CA" sz="1400" dirty="0">
                <a:latin typeface="Consolas" panose="020B0609020204030204" pitchFamily="49" charset="0"/>
                <a:cs typeface="Consolas" panose="020B0609020204030204" pitchFamily="49" charset="0"/>
              </a:rPr>
              <a:t>(</a:t>
            </a:r>
            <a:r>
              <a:rPr lang="en-CA" sz="1400" b="1" dirty="0" err="1">
                <a:solidFill>
                  <a:srgbClr val="7030A0"/>
                </a:solidFill>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-&gt;received) ) {</a:t>
            </a:r>
          </a:p>
          <a:p>
            <a:r>
              <a:rPr lang="en-US" sz="1400" dirty="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 Message not sent</a:t>
            </a:r>
          </a:p>
          <a:p>
            <a:r>
              <a:rPr lang="en-CA" sz="1400" dirty="0">
                <a:latin typeface="Consolas" panose="020B0609020204030204" pitchFamily="49" charset="0"/>
                <a:cs typeface="Consolas" panose="020B0609020204030204" pitchFamily="49" charset="0"/>
              </a:rPr>
              <a:t>        return false;</a:t>
            </a:r>
          </a:p>
          <a:p>
            <a:r>
              <a:rPr lang="en-CA" sz="1400" dirty="0">
                <a:latin typeface="Consolas" panose="020B0609020204030204" pitchFamily="49" charset="0"/>
                <a:cs typeface="Consolas" panose="020B0609020204030204" pitchFamily="49" charset="0"/>
              </a:rPr>
              <a:t>    } else {</a:t>
            </a:r>
          </a:p>
          <a:p>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-&gt;message  = </a:t>
            </a:r>
            <a:r>
              <a:rPr lang="en-CA" sz="1400" dirty="0" err="1">
                <a:latin typeface="Consolas" panose="020B0609020204030204" pitchFamily="49" charset="0"/>
                <a:cs typeface="Consolas" panose="020B0609020204030204" pitchFamily="49" charset="0"/>
              </a:rPr>
              <a:t>msg</a:t>
            </a:r>
            <a:r>
              <a:rPr lang="en-CA" sz="1400" dirty="0">
                <a:latin typeface="Consolas" panose="020B0609020204030204" pitchFamily="49" charset="0"/>
                <a:cs typeface="Consolas" panose="020B0609020204030204" pitchFamily="49" charset="0"/>
              </a:rPr>
              <a:t>;</a:t>
            </a:r>
          </a:p>
          <a:p>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-&gt;received = true;</a:t>
            </a:r>
          </a:p>
          <a:p>
            <a:r>
              <a:rPr lang="en-US" sz="1400" dirty="0">
                <a:latin typeface="Consolas" panose="020B0609020204030204" pitchFamily="49" charset="0"/>
                <a:cs typeface="Consolas" panose="020B0609020204030204" pitchFamily="49" charset="0"/>
              </a:rPr>
              <a:t>        // Message sent</a:t>
            </a:r>
            <a:endParaRPr lang="en-CA" sz="1400" dirty="0">
              <a:latin typeface="Consolas" panose="020B0609020204030204" pitchFamily="49" charset="0"/>
              <a:cs typeface="Consolas" panose="020B0609020204030204" pitchFamily="49" charset="0"/>
            </a:endParaRPr>
          </a:p>
          <a:p>
            <a:r>
              <a:rPr lang="en-CA" sz="1400" dirty="0">
                <a:latin typeface="Consolas" panose="020B0609020204030204" pitchFamily="49" charset="0"/>
                <a:cs typeface="Consolas" panose="020B0609020204030204" pitchFamily="49" charset="0"/>
              </a:rPr>
              <a:t>        return true;</a:t>
            </a:r>
          </a:p>
          <a:p>
            <a:r>
              <a:rPr lang="en-CA" sz="1400" dirty="0">
                <a:latin typeface="Consolas" panose="020B0609020204030204" pitchFamily="49" charset="0"/>
                <a:cs typeface="Consolas" panose="020B0609020204030204" pitchFamily="49" charset="0"/>
              </a:rPr>
              <a:t>    }</a:t>
            </a:r>
          </a:p>
          <a:p>
            <a:r>
              <a:rPr lang="en-CA" sz="1400" dirty="0">
                <a:latin typeface="Consolas" panose="020B0609020204030204" pitchFamily="49" charset="0"/>
                <a:cs typeface="Consolas" panose="020B0609020204030204" pitchFamily="49" charset="0"/>
              </a:rPr>
              <a:t>}</a:t>
            </a:r>
          </a:p>
        </p:txBody>
      </p:sp>
      <p:sp>
        <p:nvSpPr>
          <p:cNvPr id="8" name="Rectangle 7"/>
          <p:cNvSpPr/>
          <p:nvPr/>
        </p:nvSpPr>
        <p:spPr>
          <a:xfrm>
            <a:off x="2458716" y="5216674"/>
            <a:ext cx="2761356" cy="44457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73982" y="3153494"/>
            <a:ext cx="2053802" cy="27550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45460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 message</a:t>
            </a:r>
            <a:endParaRPr lang="en-CA" dirty="0"/>
          </a:p>
        </p:txBody>
      </p:sp>
      <p:sp>
        <p:nvSpPr>
          <p:cNvPr id="3" name="Content Placeholder 2"/>
          <p:cNvSpPr>
            <a:spLocks noGrp="1"/>
          </p:cNvSpPr>
          <p:nvPr>
            <p:ph idx="1"/>
          </p:nvPr>
        </p:nvSpPr>
        <p:spPr/>
        <p:txBody>
          <a:bodyPr/>
          <a:lstStyle/>
          <a:p>
            <a:r>
              <a:rPr lang="en-US" dirty="0" smtClean="0"/>
              <a:t>If we try to send a second message, the conditional fails:</a:t>
            </a:r>
            <a:endParaRPr lang="en-CA" dirty="0"/>
          </a:p>
        </p:txBody>
      </p:sp>
      <p:sp>
        <p:nvSpPr>
          <p:cNvPr id="4" name="Rectangle 3"/>
          <p:cNvSpPr/>
          <p:nvPr/>
        </p:nvSpPr>
        <p:spPr>
          <a:xfrm>
            <a:off x="84924" y="2132856"/>
            <a:ext cx="3550972" cy="1569660"/>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Messenger first{};</a:t>
            </a:r>
          </a:p>
          <a:p>
            <a:r>
              <a:rPr lang="en-US" sz="1600" dirty="0">
                <a:latin typeface="Consolas" panose="020B0609020204030204" pitchFamily="49" charset="0"/>
              </a:rPr>
              <a:t> </a:t>
            </a:r>
            <a:r>
              <a:rPr lang="en-US" sz="1600" dirty="0" smtClean="0">
                <a:latin typeface="Consolas" panose="020B0609020204030204" pitchFamily="49" charset="0"/>
              </a:rPr>
              <a:t>   Messenger second{ first };</a:t>
            </a:r>
          </a:p>
          <a:p>
            <a:endParaRPr lang="en-US" sz="1600" dirty="0" smtClean="0">
              <a:solidFill>
                <a:srgbClr val="7030A0"/>
              </a:solidFill>
              <a:latin typeface="Consolas" panose="020B0609020204030204" pitchFamily="49" charset="0"/>
            </a:endParaRPr>
          </a:p>
          <a:p>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second.send</a:t>
            </a:r>
            <a:r>
              <a:rPr lang="en-US" sz="1600" dirty="0" smtClean="0">
                <a:latin typeface="Consolas" panose="020B0609020204030204" pitchFamily="49" charset="0"/>
              </a:rPr>
              <a:t>( 42 );</a:t>
            </a: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( 616 );</a:t>
            </a:r>
            <a:endParaRPr lang="en-CA" sz="1600" dirty="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91488370"/>
              </p:ext>
            </p:extLst>
          </p:nvPr>
        </p:nvGraphicFramePr>
        <p:xfrm>
          <a:off x="4383075" y="2077383"/>
          <a:ext cx="4509405" cy="1828800"/>
        </p:xfrm>
        <a:graphic>
          <a:graphicData uri="http://schemas.openxmlformats.org/drawingml/2006/table">
            <a:tbl>
              <a:tblPr firstRow="1" bandRow="1">
                <a:tableStyleId>{2D5ABB26-0587-4C30-8999-92F81FD0307C}</a:tableStyleId>
              </a:tblPr>
              <a:tblGrid>
                <a:gridCol w="1197037">
                  <a:extLst>
                    <a:ext uri="{9D8B030D-6E8A-4147-A177-3AD203B41FA5}">
                      <a16:colId xmlns:a16="http://schemas.microsoft.com/office/drawing/2014/main" val="2246471539"/>
                    </a:ext>
                  </a:extLst>
                </a:gridCol>
                <a:gridCol w="1152128">
                  <a:extLst>
                    <a:ext uri="{9D8B030D-6E8A-4147-A177-3AD203B41FA5}">
                      <a16:colId xmlns:a16="http://schemas.microsoft.com/office/drawing/2014/main" val="2555273459"/>
                    </a:ext>
                  </a:extLst>
                </a:gridCol>
                <a:gridCol w="1080120">
                  <a:extLst>
                    <a:ext uri="{9D8B030D-6E8A-4147-A177-3AD203B41FA5}">
                      <a16:colId xmlns:a16="http://schemas.microsoft.com/office/drawing/2014/main" val="312652277"/>
                    </a:ext>
                  </a:extLst>
                </a:gridCol>
                <a:gridCol w="360040">
                  <a:extLst>
                    <a:ext uri="{9D8B030D-6E8A-4147-A177-3AD203B41FA5}">
                      <a16:colId xmlns:a16="http://schemas.microsoft.com/office/drawing/2014/main" val="1373714811"/>
                    </a:ext>
                  </a:extLst>
                </a:gridCol>
                <a:gridCol w="720080">
                  <a:extLst>
                    <a:ext uri="{9D8B030D-6E8A-4147-A177-3AD203B41FA5}">
                      <a16:colId xmlns:a16="http://schemas.microsoft.com/office/drawing/2014/main" val="3706017650"/>
                    </a:ext>
                  </a:extLst>
                </a:gridCol>
              </a:tblGrid>
              <a:tr h="199489">
                <a:tc rowSpan="3">
                  <a:txBody>
                    <a:bodyPr/>
                    <a:lstStyle/>
                    <a:p>
                      <a:r>
                        <a:rPr lang="en-US" sz="1400" b="0" dirty="0" smtClean="0">
                          <a:solidFill>
                            <a:schemeClr val="tx1"/>
                          </a:solidFill>
                          <a:latin typeface="Consolas" panose="020B0609020204030204" pitchFamily="49" charset="0"/>
                        </a:rPr>
                        <a:t>0xffe32880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0070C0"/>
                          </a:solidFill>
                          <a:latin typeface="Consolas" panose="020B0609020204030204" pitchFamily="49" charset="0"/>
                        </a:rPr>
                        <a:t>0xffe328a0</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a:txBody>
                    <a:bodyPr/>
                    <a:lstStyle/>
                    <a:p>
                      <a:r>
                        <a:rPr lang="en-US" sz="1400" b="0" dirty="0" err="1" smtClean="0">
                          <a:solidFill>
                            <a:srgbClr val="7030A0"/>
                          </a:solidFill>
                          <a:latin typeface="Consolas" panose="020B0609020204030204" pitchFamily="49" charset="0"/>
                        </a:rPr>
                        <a:t>p_partner</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7030A0"/>
                          </a:solidFill>
                          <a:latin typeface="Times New Roman" panose="02020603050405020304" pitchFamily="18" charset="0"/>
                          <a:cs typeface="Times New Roman" panose="02020603050405020304" pitchFamily="18" charset="0"/>
                        </a:rPr>
                        <a:t>}</a:t>
                      </a:r>
                      <a:endParaRPr lang="en-CA" sz="1400" b="0" dirty="0">
                        <a:solidFill>
                          <a:srgbClr val="7030A0"/>
                        </a:solidFill>
                        <a:latin typeface="Consolas" panose="020B0609020204030204" pitchFamily="49" charset="0"/>
                      </a:endParaRPr>
                    </a:p>
                  </a:txBody>
                  <a:tcPr marL="45720" marR="45720" anchor="ctr"/>
                </a:tc>
                <a:tc rowSpan="3">
                  <a:txBody>
                    <a:bodyPr/>
                    <a:lstStyle/>
                    <a:p>
                      <a:r>
                        <a:rPr lang="en-US" sz="1400" b="0" dirty="0" smtClean="0">
                          <a:solidFill>
                            <a:srgbClr val="7030A0"/>
                          </a:solidFill>
                          <a:latin typeface="Consolas" panose="020B0609020204030204" pitchFamily="49" charset="0"/>
                        </a:rPr>
                        <a:t>second</a:t>
                      </a:r>
                      <a:endParaRPr lang="en-CA" sz="1400"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0</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false</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149185">
                <a:tc>
                  <a:txBody>
                    <a:bodyPr/>
                    <a:lstStyle/>
                    <a:p>
                      <a:r>
                        <a:rPr lang="en-US" sz="1400" b="0" dirty="0" smtClean="0">
                          <a:solidFill>
                            <a:schemeClr val="tx1"/>
                          </a:solidFill>
                          <a:latin typeface="Consolas" panose="020B0609020204030204" pitchFamily="49" charset="0"/>
                        </a:rPr>
                        <a:t>0xffe328a0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7030A0"/>
                          </a:solidFill>
                          <a:latin typeface="Consolas" panose="020B0609020204030204" pitchFamily="49" charset="0"/>
                        </a:rPr>
                        <a:t>0xffe32880</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err="1" smtClean="0">
                          <a:solidFill>
                            <a:srgbClr val="0070C0"/>
                          </a:solidFill>
                          <a:latin typeface="Consolas" panose="020B0609020204030204" pitchFamily="49" charset="0"/>
                        </a:rPr>
                        <a:t>p_partner</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0070C0"/>
                          </a:solidFill>
                          <a:latin typeface="Times New Roman" panose="02020603050405020304" pitchFamily="18" charset="0"/>
                          <a:cs typeface="Times New Roman" panose="02020603050405020304" pitchFamily="18" charset="0"/>
                        </a:rPr>
                        <a:t>}</a:t>
                      </a:r>
                      <a:endParaRPr lang="en-CA" sz="1400" b="0" dirty="0">
                        <a:solidFill>
                          <a:srgbClr val="0070C0"/>
                        </a:solidFill>
                        <a:latin typeface="Consolas" panose="020B0609020204030204" pitchFamily="49" charset="0"/>
                      </a:endParaRPr>
                    </a:p>
                  </a:txBody>
                  <a:tcPr marL="45720" marR="45720" anchor="ctr"/>
                </a:tc>
                <a:tc rowSpan="3">
                  <a:txBody>
                    <a:bodyPr/>
                    <a:lstStyle/>
                    <a:p>
                      <a:r>
                        <a:rPr lang="en-US" sz="1400" b="0" dirty="0" smtClean="0">
                          <a:solidFill>
                            <a:srgbClr val="0070C0"/>
                          </a:solidFill>
                          <a:latin typeface="Consolas" panose="020B0609020204030204" pitchFamily="49" charset="0"/>
                        </a:rPr>
                        <a:t>first</a:t>
                      </a:r>
                      <a:endParaRPr lang="en-CA" sz="1400"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132417">
                <a:tc>
                  <a:txBody>
                    <a:bodyPr/>
                    <a:lstStyle/>
                    <a:p>
                      <a:endParaRPr lang="en-CA" sz="1400"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chemeClr val="tx1"/>
                          </a:solidFill>
                          <a:latin typeface="Consolas" panose="020B0609020204030204" pitchFamily="49" charset="0"/>
                        </a:rPr>
                        <a:t>42</a:t>
                      </a:r>
                      <a:endParaRPr lang="en-CA" sz="14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rgbClr val="0070C0"/>
                          </a:solidFill>
                          <a:latin typeface="Consolas" panose="020B0609020204030204" pitchFamily="49" charset="0"/>
                        </a:rPr>
                        <a:t>message</a:t>
                      </a:r>
                      <a:endParaRPr lang="en-CA" sz="140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sz="14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chemeClr val="tx1"/>
                          </a:solidFill>
                          <a:latin typeface="Consolas" panose="020B0609020204030204" pitchFamily="49" charset="0"/>
                        </a:rPr>
                        <a:t>true</a:t>
                      </a:r>
                      <a:endParaRPr lang="en-CA" sz="14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solidFill>
                            <a:srgbClr val="0070C0"/>
                          </a:solidFill>
                          <a:latin typeface="Consolas" panose="020B0609020204030204" pitchFamily="49" charset="0"/>
                        </a:rPr>
                        <a:t>received</a:t>
                      </a:r>
                      <a:endParaRPr lang="en-CA" sz="1400"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7" name="Rectangle 6"/>
          <p:cNvSpPr/>
          <p:nvPr/>
        </p:nvSpPr>
        <p:spPr>
          <a:xfrm>
            <a:off x="1619672" y="4077072"/>
            <a:ext cx="6768752" cy="2462213"/>
          </a:xfrm>
          <a:prstGeom prst="rect">
            <a:avLst/>
          </a:prstGeom>
        </p:spPr>
        <p:txBody>
          <a:bodyPr wrap="square">
            <a:spAutoFit/>
          </a:bodyPr>
          <a:lstStyle/>
          <a:p>
            <a:r>
              <a:rPr lang="en-CA" sz="1400" dirty="0">
                <a:latin typeface="Consolas" panose="020B0609020204030204" pitchFamily="49" charset="0"/>
                <a:cs typeface="Consolas" panose="020B0609020204030204" pitchFamily="49" charset="0"/>
              </a:rPr>
              <a:t>bool Messenger::send(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msg</a:t>
            </a:r>
            <a:r>
              <a:rPr lang="en-CA" sz="1400" dirty="0">
                <a:latin typeface="Consolas" panose="020B0609020204030204" pitchFamily="49" charset="0"/>
                <a:cs typeface="Consolas" panose="020B0609020204030204" pitchFamily="49" charset="0"/>
              </a:rPr>
              <a:t> ) {</a:t>
            </a:r>
          </a:p>
          <a:p>
            <a:r>
              <a:rPr lang="en-CA" sz="1400" dirty="0">
                <a:latin typeface="Consolas" panose="020B0609020204030204" pitchFamily="49" charset="0"/>
                <a:cs typeface="Consolas" panose="020B0609020204030204" pitchFamily="49" charset="0"/>
              </a:rPr>
              <a:t>    if ( (</a:t>
            </a:r>
            <a:r>
              <a:rPr lang="en-CA" sz="1400" b="1" dirty="0" err="1">
                <a:solidFill>
                  <a:srgbClr val="7030A0"/>
                </a:solidFill>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 == </a:t>
            </a:r>
            <a:r>
              <a:rPr lang="en-CA" sz="1400" dirty="0" err="1">
                <a:latin typeface="Consolas" panose="020B0609020204030204" pitchFamily="49" charset="0"/>
                <a:cs typeface="Consolas" panose="020B0609020204030204" pitchFamily="49" charset="0"/>
              </a:rPr>
              <a:t>nullptr</a:t>
            </a:r>
            <a:r>
              <a:rPr lang="en-CA" sz="1400" dirty="0" smtClean="0">
                <a:latin typeface="Consolas" panose="020B0609020204030204" pitchFamily="49" charset="0"/>
                <a:cs typeface="Consolas" panose="020B0609020204030204" pitchFamily="49" charset="0"/>
              </a:rPr>
              <a:t>) || </a:t>
            </a:r>
            <a:r>
              <a:rPr lang="en-CA" sz="1400" dirty="0">
                <a:latin typeface="Consolas" panose="020B0609020204030204" pitchFamily="49" charset="0"/>
                <a:cs typeface="Consolas" panose="020B0609020204030204" pitchFamily="49" charset="0"/>
              </a:rPr>
              <a:t>(</a:t>
            </a:r>
            <a:r>
              <a:rPr lang="en-CA" sz="1400" b="1" dirty="0" err="1">
                <a:solidFill>
                  <a:srgbClr val="7030A0"/>
                </a:solidFill>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-&gt;received) ) {</a:t>
            </a:r>
          </a:p>
          <a:p>
            <a:r>
              <a:rPr lang="en-US" sz="1400" dirty="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 Message not sent</a:t>
            </a:r>
          </a:p>
          <a:p>
            <a:r>
              <a:rPr lang="en-CA" sz="1400" dirty="0">
                <a:latin typeface="Consolas" panose="020B0609020204030204" pitchFamily="49" charset="0"/>
                <a:cs typeface="Consolas" panose="020B0609020204030204" pitchFamily="49" charset="0"/>
              </a:rPr>
              <a:t>        return false;</a:t>
            </a:r>
          </a:p>
          <a:p>
            <a:r>
              <a:rPr lang="en-CA" sz="1400" dirty="0">
                <a:latin typeface="Consolas" panose="020B0609020204030204" pitchFamily="49" charset="0"/>
                <a:cs typeface="Consolas" panose="020B0609020204030204" pitchFamily="49" charset="0"/>
              </a:rPr>
              <a:t>    } else {</a:t>
            </a:r>
          </a:p>
          <a:p>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-&gt;message  = </a:t>
            </a:r>
            <a:r>
              <a:rPr lang="en-CA" sz="1400" dirty="0" err="1">
                <a:latin typeface="Consolas" panose="020B0609020204030204" pitchFamily="49" charset="0"/>
                <a:cs typeface="Consolas" panose="020B0609020204030204" pitchFamily="49" charset="0"/>
              </a:rPr>
              <a:t>msg</a:t>
            </a:r>
            <a:r>
              <a:rPr lang="en-CA" sz="1400" dirty="0">
                <a:latin typeface="Consolas" panose="020B0609020204030204" pitchFamily="49" charset="0"/>
                <a:cs typeface="Consolas" panose="020B0609020204030204" pitchFamily="49" charset="0"/>
              </a:rPr>
              <a:t>;</a:t>
            </a:r>
          </a:p>
          <a:p>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p_partner</a:t>
            </a:r>
            <a:r>
              <a:rPr lang="en-CA" sz="1400" dirty="0">
                <a:latin typeface="Consolas" panose="020B0609020204030204" pitchFamily="49" charset="0"/>
                <a:cs typeface="Consolas" panose="020B0609020204030204" pitchFamily="49" charset="0"/>
              </a:rPr>
              <a:t>-&gt;received = true;</a:t>
            </a:r>
          </a:p>
          <a:p>
            <a:r>
              <a:rPr lang="en-US" sz="1400" dirty="0">
                <a:latin typeface="Consolas" panose="020B0609020204030204" pitchFamily="49" charset="0"/>
                <a:cs typeface="Consolas" panose="020B0609020204030204" pitchFamily="49" charset="0"/>
              </a:rPr>
              <a:t>        // Message sent</a:t>
            </a:r>
            <a:endParaRPr lang="en-CA" sz="1400" dirty="0">
              <a:latin typeface="Consolas" panose="020B0609020204030204" pitchFamily="49" charset="0"/>
              <a:cs typeface="Consolas" panose="020B0609020204030204" pitchFamily="49" charset="0"/>
            </a:endParaRPr>
          </a:p>
          <a:p>
            <a:r>
              <a:rPr lang="en-CA" sz="1400" dirty="0">
                <a:latin typeface="Consolas" panose="020B0609020204030204" pitchFamily="49" charset="0"/>
                <a:cs typeface="Consolas" panose="020B0609020204030204" pitchFamily="49" charset="0"/>
              </a:rPr>
              <a:t>        return true;</a:t>
            </a:r>
          </a:p>
          <a:p>
            <a:r>
              <a:rPr lang="en-CA" sz="1400" dirty="0">
                <a:latin typeface="Consolas" panose="020B0609020204030204" pitchFamily="49" charset="0"/>
                <a:cs typeface="Consolas" panose="020B0609020204030204" pitchFamily="49" charset="0"/>
              </a:rPr>
              <a:t>    }</a:t>
            </a:r>
          </a:p>
          <a:p>
            <a:r>
              <a:rPr lang="en-CA" sz="1400" dirty="0">
                <a:latin typeface="Consolas" panose="020B0609020204030204" pitchFamily="49" charset="0"/>
                <a:cs typeface="Consolas" panose="020B0609020204030204" pitchFamily="49" charset="0"/>
              </a:rPr>
              <a:t>}</a:t>
            </a:r>
          </a:p>
        </p:txBody>
      </p:sp>
      <p:sp>
        <p:nvSpPr>
          <p:cNvPr id="8" name="Rectangle 7"/>
          <p:cNvSpPr/>
          <p:nvPr/>
        </p:nvSpPr>
        <p:spPr>
          <a:xfrm>
            <a:off x="2555776" y="4293096"/>
            <a:ext cx="4680520" cy="28803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73982" y="3403948"/>
            <a:ext cx="2197818" cy="26000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92271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Receiving a message</a:t>
            </a:r>
            <a:endParaRPr lang="en-CA" dirty="0"/>
          </a:p>
        </p:txBody>
      </p:sp>
      <p:sp>
        <p:nvSpPr>
          <p:cNvPr id="3" name="Content Placeholder 2"/>
          <p:cNvSpPr>
            <a:spLocks noGrp="1"/>
          </p:cNvSpPr>
          <p:nvPr>
            <p:ph idx="1"/>
          </p:nvPr>
        </p:nvSpPr>
        <p:spPr>
          <a:xfrm>
            <a:off x="457200" y="1591222"/>
            <a:ext cx="8003232" cy="4525963"/>
          </a:xfrm>
        </p:spPr>
        <p:txBody>
          <a:bodyPr>
            <a:noAutofit/>
          </a:bodyPr>
          <a:lstStyle/>
          <a:p>
            <a:pPr lvl="0"/>
            <a:r>
              <a:rPr lang="en-CA" dirty="0" smtClean="0">
                <a:solidFill>
                  <a:prstClr val="black"/>
                </a:solidFill>
              </a:rPr>
              <a:t>The member function </a:t>
            </a:r>
            <a:r>
              <a:rPr lang="en-CA" dirty="0" smtClean="0">
                <a:solidFill>
                  <a:prstClr val="black"/>
                </a:solidFill>
                <a:latin typeface="Consolas" panose="020B0609020204030204" pitchFamily="49" charset="0"/>
              </a:rPr>
              <a:t>receive()</a:t>
            </a:r>
            <a:r>
              <a:rPr lang="en-CA" dirty="0" smtClean="0">
                <a:solidFill>
                  <a:prstClr val="black"/>
                </a:solidFill>
              </a:rPr>
              <a:t>:</a:t>
            </a:r>
          </a:p>
          <a:p>
            <a:pPr lvl="1"/>
            <a:r>
              <a:rPr lang="en-US" dirty="0" smtClean="0">
                <a:solidFill>
                  <a:prstClr val="black"/>
                </a:solidFill>
              </a:rPr>
              <a:t>If a message was received, </a:t>
            </a:r>
            <a:r>
              <a:rPr lang="en-US" dirty="0" smtClean="0">
                <a:solidFill>
                  <a:prstClr val="black"/>
                </a:solidFill>
                <a:latin typeface="Consolas" panose="020B0609020204030204" pitchFamily="49" charset="0"/>
              </a:rPr>
              <a:t>received</a:t>
            </a:r>
            <a:r>
              <a:rPr lang="en-US" dirty="0" smtClean="0">
                <a:solidFill>
                  <a:prstClr val="black"/>
                </a:solidFill>
              </a:rPr>
              <a:t> is reset and the message is returned</a:t>
            </a:r>
          </a:p>
          <a:p>
            <a:pPr lvl="1"/>
            <a:r>
              <a:rPr lang="en-US" dirty="0" smtClean="0">
                <a:solidFill>
                  <a:prstClr val="black"/>
                </a:solidFill>
              </a:rPr>
              <a:t>Otherwise, we return </a:t>
            </a:r>
            <a:r>
              <a:rPr lang="en-US" dirty="0" smtClean="0">
                <a:solidFill>
                  <a:prstClr val="black"/>
                </a:solidFill>
                <a:latin typeface="Consolas" panose="020B0609020204030204" pitchFamily="49" charset="0"/>
              </a:rPr>
              <a:t>0</a:t>
            </a:r>
            <a:r>
              <a:rPr lang="en-US" dirty="0" smtClean="0">
                <a:solidFill>
                  <a:prstClr val="black"/>
                </a:solidFill>
              </a:rPr>
              <a:t> indicating no message</a:t>
            </a:r>
            <a:endParaRPr lang="en-US" dirty="0" smtClean="0">
              <a:solidFill>
                <a:prstClr val="black"/>
              </a:solidFill>
              <a:latin typeface="Consolas" panose="020B0609020204030204" pitchFamily="49" charset="0"/>
            </a:endParaRPr>
          </a:p>
          <a:p>
            <a:pPr lvl="1"/>
            <a:endParaRPr lang="en-CA" dirty="0">
              <a:solidFill>
                <a:prstClr val="black"/>
              </a:solidFill>
            </a:endParaRPr>
          </a:p>
          <a:p>
            <a:pPr marL="914400" lvl="2" indent="0">
              <a:buNone/>
            </a:pP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Messenger::receive() {</a:t>
            </a:r>
          </a:p>
          <a:p>
            <a:pPr marL="914400" lvl="2" indent="0">
              <a:buNone/>
            </a:pPr>
            <a:r>
              <a:rPr lang="en-CA" sz="1600" dirty="0">
                <a:latin typeface="Consolas" panose="020B0609020204030204" pitchFamily="49" charset="0"/>
                <a:cs typeface="Consolas" panose="020B0609020204030204" pitchFamily="49" charset="0"/>
              </a:rPr>
              <a:t>    if ( received ) {</a:t>
            </a:r>
          </a:p>
          <a:p>
            <a:pPr marL="914400" lvl="2" indent="0">
              <a:buNone/>
            </a:pPr>
            <a:r>
              <a:rPr lang="en-CA" sz="1600" dirty="0" smtClean="0">
                <a:latin typeface="Consolas" panose="020B0609020204030204" pitchFamily="49" charset="0"/>
                <a:cs typeface="Consolas" panose="020B0609020204030204" pitchFamily="49" charset="0"/>
              </a:rPr>
              <a:t>        received </a:t>
            </a:r>
            <a:r>
              <a:rPr lang="en-CA" sz="1600" dirty="0">
                <a:latin typeface="Consolas" panose="020B0609020204030204" pitchFamily="49" charset="0"/>
                <a:cs typeface="Consolas" panose="020B0609020204030204" pitchFamily="49" charset="0"/>
              </a:rPr>
              <a:t>= false;</a:t>
            </a:r>
          </a:p>
          <a:p>
            <a:pPr marL="914400" lvl="2" indent="0">
              <a:buNone/>
            </a:pPr>
            <a:r>
              <a:rPr lang="en-CA" sz="1600" dirty="0">
                <a:latin typeface="Consolas" panose="020B0609020204030204" pitchFamily="49" charset="0"/>
                <a:cs typeface="Consolas" panose="020B0609020204030204" pitchFamily="49" charset="0"/>
              </a:rPr>
              <a:t>        return </a:t>
            </a:r>
            <a:r>
              <a:rPr lang="en-CA" sz="1600" dirty="0" smtClean="0">
                <a:latin typeface="Consolas" panose="020B0609020204030204" pitchFamily="49" charset="0"/>
                <a:cs typeface="Consolas" panose="020B0609020204030204" pitchFamily="49" charset="0"/>
              </a:rPr>
              <a:t>message;</a:t>
            </a: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 else {</a:t>
            </a:r>
          </a:p>
          <a:p>
            <a:pPr marL="914400" lvl="2" indent="0">
              <a:buNone/>
            </a:pPr>
            <a:r>
              <a:rPr lang="en-CA" sz="1600" dirty="0">
                <a:latin typeface="Consolas" panose="020B0609020204030204" pitchFamily="49" charset="0"/>
                <a:cs typeface="Consolas" panose="020B0609020204030204" pitchFamily="49" charset="0"/>
              </a:rPr>
              <a:t>        return </a:t>
            </a:r>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a:t>
            </a:r>
          </a:p>
          <a:p>
            <a:pPr marL="914400" lvl="2" indent="0">
              <a:buNone/>
            </a:pPr>
            <a:r>
              <a:rPr lang="en-CA"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090044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a message</a:t>
            </a:r>
            <a:endParaRPr lang="en-CA" dirty="0"/>
          </a:p>
        </p:txBody>
      </p:sp>
      <p:sp>
        <p:nvSpPr>
          <p:cNvPr id="3" name="Content Placeholder 2"/>
          <p:cNvSpPr>
            <a:spLocks noGrp="1"/>
          </p:cNvSpPr>
          <p:nvPr>
            <p:ph idx="1"/>
          </p:nvPr>
        </p:nvSpPr>
        <p:spPr/>
        <p:txBody>
          <a:bodyPr/>
          <a:lstStyle/>
          <a:p>
            <a:r>
              <a:rPr lang="en-US" dirty="0" smtClean="0"/>
              <a:t>Let us get </a:t>
            </a:r>
            <a:r>
              <a:rPr lang="en-US" dirty="0" smtClean="0">
                <a:latin typeface="Consolas" panose="020B0609020204030204" pitchFamily="49" charset="0"/>
              </a:rPr>
              <a:t>first</a:t>
            </a:r>
            <a:r>
              <a:rPr lang="en-US" dirty="0" smtClean="0"/>
              <a:t> to retrieve the message</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3034241551"/>
              </p:ext>
            </p:extLst>
          </p:nvPr>
        </p:nvGraphicFramePr>
        <p:xfrm>
          <a:off x="4455083" y="2077383"/>
          <a:ext cx="4509405" cy="1828800"/>
        </p:xfrm>
        <a:graphic>
          <a:graphicData uri="http://schemas.openxmlformats.org/drawingml/2006/table">
            <a:tbl>
              <a:tblPr firstRow="1" bandRow="1">
                <a:tableStyleId>{2D5ABB26-0587-4C30-8999-92F81FD0307C}</a:tableStyleId>
              </a:tblPr>
              <a:tblGrid>
                <a:gridCol w="1197037">
                  <a:extLst>
                    <a:ext uri="{9D8B030D-6E8A-4147-A177-3AD203B41FA5}">
                      <a16:colId xmlns:a16="http://schemas.microsoft.com/office/drawing/2014/main" val="2246471539"/>
                    </a:ext>
                  </a:extLst>
                </a:gridCol>
                <a:gridCol w="1152128">
                  <a:extLst>
                    <a:ext uri="{9D8B030D-6E8A-4147-A177-3AD203B41FA5}">
                      <a16:colId xmlns:a16="http://schemas.microsoft.com/office/drawing/2014/main" val="2555273459"/>
                    </a:ext>
                  </a:extLst>
                </a:gridCol>
                <a:gridCol w="1080120">
                  <a:extLst>
                    <a:ext uri="{9D8B030D-6E8A-4147-A177-3AD203B41FA5}">
                      <a16:colId xmlns:a16="http://schemas.microsoft.com/office/drawing/2014/main" val="312652277"/>
                    </a:ext>
                  </a:extLst>
                </a:gridCol>
                <a:gridCol w="360040">
                  <a:extLst>
                    <a:ext uri="{9D8B030D-6E8A-4147-A177-3AD203B41FA5}">
                      <a16:colId xmlns:a16="http://schemas.microsoft.com/office/drawing/2014/main" val="1373714811"/>
                    </a:ext>
                  </a:extLst>
                </a:gridCol>
                <a:gridCol w="720080">
                  <a:extLst>
                    <a:ext uri="{9D8B030D-6E8A-4147-A177-3AD203B41FA5}">
                      <a16:colId xmlns:a16="http://schemas.microsoft.com/office/drawing/2014/main" val="3706017650"/>
                    </a:ext>
                  </a:extLst>
                </a:gridCol>
              </a:tblGrid>
              <a:tr h="199489">
                <a:tc rowSpan="3">
                  <a:txBody>
                    <a:bodyPr/>
                    <a:lstStyle/>
                    <a:p>
                      <a:r>
                        <a:rPr lang="en-US" sz="1400" b="0" dirty="0" smtClean="0">
                          <a:solidFill>
                            <a:schemeClr val="tx1"/>
                          </a:solidFill>
                          <a:latin typeface="Consolas" panose="020B0609020204030204" pitchFamily="49" charset="0"/>
                        </a:rPr>
                        <a:t>0xffe32880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0070C0"/>
                          </a:solidFill>
                          <a:latin typeface="Consolas" panose="020B0609020204030204" pitchFamily="49" charset="0"/>
                        </a:rPr>
                        <a:t>0xffe328a0</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sz="1400" b="0" dirty="0" err="1" smtClean="0">
                          <a:solidFill>
                            <a:srgbClr val="7030A0"/>
                          </a:solidFill>
                          <a:latin typeface="Consolas" panose="020B0609020204030204" pitchFamily="49" charset="0"/>
                        </a:rPr>
                        <a:t>p_partner</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7030A0"/>
                          </a:solidFill>
                          <a:latin typeface="Times New Roman" panose="02020603050405020304" pitchFamily="18" charset="0"/>
                          <a:cs typeface="Times New Roman" panose="02020603050405020304" pitchFamily="18" charset="0"/>
                        </a:rPr>
                        <a:t>}</a:t>
                      </a:r>
                      <a:endParaRPr lang="en-CA" sz="1400" b="0" dirty="0">
                        <a:solidFill>
                          <a:srgbClr val="7030A0"/>
                        </a:solidFill>
                        <a:latin typeface="Consolas" panose="020B0609020204030204" pitchFamily="49" charset="0"/>
                      </a:endParaRPr>
                    </a:p>
                  </a:txBody>
                  <a:tcPr marL="45720" marR="45720" anchor="ctr"/>
                </a:tc>
                <a:tc rowSpan="3">
                  <a:txBody>
                    <a:bodyPr/>
                    <a:lstStyle/>
                    <a:p>
                      <a:r>
                        <a:rPr lang="en-US" sz="1400" b="0" dirty="0" smtClean="0">
                          <a:solidFill>
                            <a:srgbClr val="7030A0"/>
                          </a:solidFill>
                          <a:latin typeface="Consolas" panose="020B0609020204030204" pitchFamily="49" charset="0"/>
                        </a:rPr>
                        <a:t>second</a:t>
                      </a:r>
                      <a:endParaRPr lang="en-CA" sz="1400"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0</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false</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149185">
                <a:tc>
                  <a:txBody>
                    <a:bodyPr/>
                    <a:lstStyle/>
                    <a:p>
                      <a:r>
                        <a:rPr lang="en-US" sz="1400" b="0" dirty="0" smtClean="0">
                          <a:solidFill>
                            <a:schemeClr val="tx1"/>
                          </a:solidFill>
                          <a:latin typeface="Consolas" panose="020B0609020204030204" pitchFamily="49" charset="0"/>
                        </a:rPr>
                        <a:t>0xffe328a0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7030A0"/>
                          </a:solidFill>
                          <a:latin typeface="Consolas" panose="020B0609020204030204" pitchFamily="49" charset="0"/>
                        </a:rPr>
                        <a:t>0xffe32880</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err="1" smtClean="0">
                          <a:solidFill>
                            <a:srgbClr val="0070C0"/>
                          </a:solidFill>
                          <a:latin typeface="Consolas" panose="020B0609020204030204" pitchFamily="49" charset="0"/>
                        </a:rPr>
                        <a:t>p_partner</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0070C0"/>
                          </a:solidFill>
                          <a:latin typeface="Times New Roman" panose="02020603050405020304" pitchFamily="18" charset="0"/>
                          <a:cs typeface="Times New Roman" panose="02020603050405020304" pitchFamily="18" charset="0"/>
                        </a:rPr>
                        <a:t>}</a:t>
                      </a:r>
                      <a:endParaRPr lang="en-CA" sz="1400" b="0" dirty="0">
                        <a:solidFill>
                          <a:srgbClr val="0070C0"/>
                        </a:solidFill>
                        <a:latin typeface="Consolas" panose="020B0609020204030204" pitchFamily="49" charset="0"/>
                      </a:endParaRPr>
                    </a:p>
                  </a:txBody>
                  <a:tcPr marL="45720" marR="45720" anchor="ctr"/>
                </a:tc>
                <a:tc rowSpan="3">
                  <a:txBody>
                    <a:bodyPr/>
                    <a:lstStyle/>
                    <a:p>
                      <a:r>
                        <a:rPr lang="en-US" sz="1400" b="0" dirty="0" smtClean="0">
                          <a:solidFill>
                            <a:srgbClr val="0070C0"/>
                          </a:solidFill>
                          <a:latin typeface="Consolas" panose="020B0609020204030204" pitchFamily="49" charset="0"/>
                        </a:rPr>
                        <a:t>first</a:t>
                      </a:r>
                      <a:endParaRPr lang="en-CA" sz="1400"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132417">
                <a:tc>
                  <a:txBody>
                    <a:bodyPr/>
                    <a:lstStyle/>
                    <a:p>
                      <a:endParaRPr lang="en-CA" sz="1400"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chemeClr val="tx1"/>
                          </a:solidFill>
                          <a:latin typeface="Consolas" panose="020B0609020204030204" pitchFamily="49" charset="0"/>
                        </a:rPr>
                        <a:t>42</a:t>
                      </a:r>
                      <a:endParaRPr lang="en-CA" sz="14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rgbClr val="0070C0"/>
                          </a:solidFill>
                          <a:latin typeface="Consolas" panose="020B0609020204030204" pitchFamily="49" charset="0"/>
                        </a:rPr>
                        <a:t>message</a:t>
                      </a:r>
                      <a:endParaRPr lang="en-CA" sz="140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sz="14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chemeClr val="tx1"/>
                          </a:solidFill>
                          <a:latin typeface="Consolas" panose="020B0609020204030204" pitchFamily="49" charset="0"/>
                        </a:rPr>
                        <a:t>true</a:t>
                      </a:r>
                      <a:endParaRPr lang="en-CA" sz="14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rgbClr val="0070C0"/>
                          </a:solidFill>
                          <a:latin typeface="Consolas" panose="020B0609020204030204" pitchFamily="49" charset="0"/>
                        </a:rPr>
                        <a:t>received</a:t>
                      </a:r>
                      <a:endParaRPr lang="en-CA" sz="1400"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8" name="Rectangle 7"/>
          <p:cNvSpPr/>
          <p:nvPr/>
        </p:nvSpPr>
        <p:spPr>
          <a:xfrm>
            <a:off x="84924" y="2132856"/>
            <a:ext cx="3775393" cy="3046988"/>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Messenger first{};</a:t>
            </a:r>
          </a:p>
          <a:p>
            <a:r>
              <a:rPr lang="en-US" sz="1600" dirty="0">
                <a:latin typeface="Consolas" panose="020B0609020204030204" pitchFamily="49" charset="0"/>
              </a:rPr>
              <a:t> </a:t>
            </a:r>
            <a:r>
              <a:rPr lang="en-US" sz="1600" dirty="0" smtClean="0">
                <a:latin typeface="Consolas" panose="020B0609020204030204" pitchFamily="49" charset="0"/>
              </a:rPr>
              <a:t>   Messenger second{ first };</a:t>
            </a:r>
          </a:p>
          <a:p>
            <a:endParaRPr lang="en-US" sz="1600" dirty="0" smtClean="0">
              <a:solidFill>
                <a:srgbClr val="7030A0"/>
              </a:solidFill>
              <a:latin typeface="Consolas" panose="020B0609020204030204" pitchFamily="49" charset="0"/>
            </a:endParaRP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( 42 );</a:t>
            </a: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( 616 );</a:t>
            </a:r>
          </a:p>
          <a:p>
            <a:r>
              <a:rPr lang="en-US" sz="1600" dirty="0">
                <a:solidFill>
                  <a:srgbClr val="0070C0"/>
                </a:solidFill>
                <a:latin typeface="Consolas" panose="020B0609020204030204" pitchFamily="49" charset="0"/>
              </a:rPr>
              <a:t> </a:t>
            </a:r>
            <a:r>
              <a:rPr lang="en-US" sz="1600" dirty="0" smtClean="0">
                <a:solidFill>
                  <a:srgbClr val="0070C0"/>
                </a:solidFill>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a:t>
            </a:r>
            <a:r>
              <a:rPr lang="en-US" sz="1600" dirty="0" err="1" smtClean="0">
                <a:solidFill>
                  <a:srgbClr val="0070C0"/>
                </a:solidFill>
                <a:latin typeface="Consolas" panose="020B0609020204030204" pitchFamily="49" charset="0"/>
              </a:rPr>
              <a:t>first.receive</a:t>
            </a:r>
            <a:r>
              <a:rPr lang="en-US" sz="1600" dirty="0" smtClean="0">
                <a:solidFill>
                  <a:srgbClr val="0070C0"/>
                </a:solidFill>
                <a:latin typeface="Consolas" panose="020B0609020204030204" pitchFamily="49" charset="0"/>
              </a:rPr>
              <a:t>()</a:t>
            </a:r>
          </a:p>
          <a:p>
            <a:r>
              <a:rPr lang="en-US" sz="1600" dirty="0">
                <a:solidFill>
                  <a:srgbClr val="0070C0"/>
                </a:solidFill>
                <a:latin typeface="Consolas" panose="020B0609020204030204" pitchFamily="49" charset="0"/>
              </a:rPr>
              <a:t> </a:t>
            </a:r>
            <a:r>
              <a:rPr lang="en-US" sz="1600" dirty="0" smtClean="0">
                <a:solidFill>
                  <a:srgbClr val="0070C0"/>
                </a:solidFill>
                <a:latin typeface="Consolas" panose="020B0609020204030204" pitchFamily="49" charset="0"/>
              </a:rPr>
              <a:t>             </a:t>
            </a:r>
            <a:r>
              <a:rPr lang="en-US" sz="1600" dirty="0" smtClean="0">
                <a:latin typeface="Consolas" panose="020B0609020204030204" pitchFamily="49" charset="0"/>
              </a:rPr>
              <a:t>&lt;&lt;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r>
              <a:rPr lang="en-US" sz="1600" dirty="0" smtClean="0">
                <a:solidFill>
                  <a:srgbClr val="0070C0"/>
                </a:solidFill>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first.receive</a:t>
            </a:r>
            <a:r>
              <a:rPr lang="en-US" sz="1600" dirty="0">
                <a:latin typeface="Consolas" panose="020B0609020204030204" pitchFamily="49" charset="0"/>
              </a:rPr>
              <a:t>()</a:t>
            </a:r>
          </a:p>
          <a:p>
            <a:r>
              <a:rPr lang="en-US" sz="1600" dirty="0">
                <a:solidFill>
                  <a:srgbClr val="0070C0"/>
                </a:solidFill>
                <a:latin typeface="Consolas" panose="020B0609020204030204" pitchFamily="49" charset="0"/>
              </a:rPr>
              <a:t>              </a:t>
            </a:r>
            <a:r>
              <a:rPr lang="en-US" sz="1600" dirty="0">
                <a:latin typeface="Consolas" panose="020B0609020204030204" pitchFamily="49" charset="0"/>
              </a:rPr>
              <a:t>&lt;&lt;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r>
              <a:rPr lang="en-US" sz="1600" dirty="0" smtClean="0">
                <a:latin typeface="Consolas" panose="020B0609020204030204" pitchFamily="49" charset="0"/>
              </a:rPr>
              <a:t>    return 0;</a:t>
            </a:r>
          </a:p>
          <a:p>
            <a:r>
              <a:rPr lang="en-US" sz="1600" dirty="0">
                <a:latin typeface="Consolas" panose="020B0609020204030204" pitchFamily="49" charset="0"/>
              </a:rPr>
              <a:t>}</a:t>
            </a:r>
            <a:endParaRPr lang="en-CA" sz="1600" dirty="0"/>
          </a:p>
        </p:txBody>
      </p:sp>
      <p:sp>
        <p:nvSpPr>
          <p:cNvPr id="6" name="Rectangle 5"/>
          <p:cNvSpPr/>
          <p:nvPr/>
        </p:nvSpPr>
        <p:spPr>
          <a:xfrm>
            <a:off x="573982" y="3673054"/>
            <a:ext cx="3205930" cy="47602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52159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a message</a:t>
            </a:r>
            <a:endParaRPr lang="en-CA" dirty="0"/>
          </a:p>
        </p:txBody>
      </p:sp>
      <p:sp>
        <p:nvSpPr>
          <p:cNvPr id="3" name="Content Placeholder 2"/>
          <p:cNvSpPr>
            <a:spLocks noGrp="1"/>
          </p:cNvSpPr>
          <p:nvPr>
            <p:ph idx="1"/>
          </p:nvPr>
        </p:nvSpPr>
        <p:spPr/>
        <p:txBody>
          <a:bodyPr/>
          <a:lstStyle/>
          <a:p>
            <a:r>
              <a:rPr lang="en-US" dirty="0" smtClean="0"/>
              <a:t>A message is received…</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3916241557"/>
              </p:ext>
            </p:extLst>
          </p:nvPr>
        </p:nvGraphicFramePr>
        <p:xfrm>
          <a:off x="4455083" y="2077383"/>
          <a:ext cx="4509405" cy="1828800"/>
        </p:xfrm>
        <a:graphic>
          <a:graphicData uri="http://schemas.openxmlformats.org/drawingml/2006/table">
            <a:tbl>
              <a:tblPr firstRow="1" bandRow="1">
                <a:tableStyleId>{2D5ABB26-0587-4C30-8999-92F81FD0307C}</a:tableStyleId>
              </a:tblPr>
              <a:tblGrid>
                <a:gridCol w="1197037">
                  <a:extLst>
                    <a:ext uri="{9D8B030D-6E8A-4147-A177-3AD203B41FA5}">
                      <a16:colId xmlns:a16="http://schemas.microsoft.com/office/drawing/2014/main" val="2246471539"/>
                    </a:ext>
                  </a:extLst>
                </a:gridCol>
                <a:gridCol w="1152128">
                  <a:extLst>
                    <a:ext uri="{9D8B030D-6E8A-4147-A177-3AD203B41FA5}">
                      <a16:colId xmlns:a16="http://schemas.microsoft.com/office/drawing/2014/main" val="2555273459"/>
                    </a:ext>
                  </a:extLst>
                </a:gridCol>
                <a:gridCol w="1080120">
                  <a:extLst>
                    <a:ext uri="{9D8B030D-6E8A-4147-A177-3AD203B41FA5}">
                      <a16:colId xmlns:a16="http://schemas.microsoft.com/office/drawing/2014/main" val="312652277"/>
                    </a:ext>
                  </a:extLst>
                </a:gridCol>
                <a:gridCol w="360040">
                  <a:extLst>
                    <a:ext uri="{9D8B030D-6E8A-4147-A177-3AD203B41FA5}">
                      <a16:colId xmlns:a16="http://schemas.microsoft.com/office/drawing/2014/main" val="1373714811"/>
                    </a:ext>
                  </a:extLst>
                </a:gridCol>
                <a:gridCol w="720080">
                  <a:extLst>
                    <a:ext uri="{9D8B030D-6E8A-4147-A177-3AD203B41FA5}">
                      <a16:colId xmlns:a16="http://schemas.microsoft.com/office/drawing/2014/main" val="3706017650"/>
                    </a:ext>
                  </a:extLst>
                </a:gridCol>
              </a:tblGrid>
              <a:tr h="199489">
                <a:tc rowSpan="3">
                  <a:txBody>
                    <a:bodyPr/>
                    <a:lstStyle/>
                    <a:p>
                      <a:r>
                        <a:rPr lang="en-US" sz="1400" b="0" dirty="0" smtClean="0">
                          <a:solidFill>
                            <a:schemeClr val="tx1"/>
                          </a:solidFill>
                          <a:latin typeface="Consolas" panose="020B0609020204030204" pitchFamily="49" charset="0"/>
                        </a:rPr>
                        <a:t>0xffe32880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0070C0"/>
                          </a:solidFill>
                          <a:latin typeface="Consolas" panose="020B0609020204030204" pitchFamily="49" charset="0"/>
                        </a:rPr>
                        <a:t>0xffe328a0</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sz="1400" b="0" dirty="0" err="1" smtClean="0">
                          <a:solidFill>
                            <a:srgbClr val="7030A0"/>
                          </a:solidFill>
                          <a:latin typeface="Consolas" panose="020B0609020204030204" pitchFamily="49" charset="0"/>
                        </a:rPr>
                        <a:t>p_partner</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7030A0"/>
                          </a:solidFill>
                          <a:latin typeface="Times New Roman" panose="02020603050405020304" pitchFamily="18" charset="0"/>
                          <a:cs typeface="Times New Roman" panose="02020603050405020304" pitchFamily="18" charset="0"/>
                        </a:rPr>
                        <a:t>}</a:t>
                      </a:r>
                      <a:endParaRPr lang="en-CA" sz="1400" b="0" dirty="0">
                        <a:solidFill>
                          <a:srgbClr val="7030A0"/>
                        </a:solidFill>
                        <a:latin typeface="Consolas" panose="020B0609020204030204" pitchFamily="49" charset="0"/>
                      </a:endParaRPr>
                    </a:p>
                  </a:txBody>
                  <a:tcPr marL="45720" marR="45720" anchor="ctr"/>
                </a:tc>
                <a:tc rowSpan="3">
                  <a:txBody>
                    <a:bodyPr/>
                    <a:lstStyle/>
                    <a:p>
                      <a:r>
                        <a:rPr lang="en-US" sz="1400" b="0" dirty="0" smtClean="0">
                          <a:solidFill>
                            <a:srgbClr val="7030A0"/>
                          </a:solidFill>
                          <a:latin typeface="Consolas" panose="020B0609020204030204" pitchFamily="49" charset="0"/>
                        </a:rPr>
                        <a:t>second</a:t>
                      </a:r>
                      <a:endParaRPr lang="en-CA" sz="1400"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0</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false</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149185">
                <a:tc>
                  <a:txBody>
                    <a:bodyPr/>
                    <a:lstStyle/>
                    <a:p>
                      <a:r>
                        <a:rPr lang="en-US" sz="1400" b="0" dirty="0" smtClean="0">
                          <a:solidFill>
                            <a:schemeClr val="tx1"/>
                          </a:solidFill>
                          <a:latin typeface="Consolas" panose="020B0609020204030204" pitchFamily="49" charset="0"/>
                        </a:rPr>
                        <a:t>0xffe328a0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7030A0"/>
                          </a:solidFill>
                          <a:latin typeface="Consolas" panose="020B0609020204030204" pitchFamily="49" charset="0"/>
                        </a:rPr>
                        <a:t>0xffe32880</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err="1" smtClean="0">
                          <a:solidFill>
                            <a:srgbClr val="0070C0"/>
                          </a:solidFill>
                          <a:latin typeface="Consolas" panose="020B0609020204030204" pitchFamily="49" charset="0"/>
                        </a:rPr>
                        <a:t>p_partner</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0070C0"/>
                          </a:solidFill>
                          <a:latin typeface="Times New Roman" panose="02020603050405020304" pitchFamily="18" charset="0"/>
                          <a:cs typeface="Times New Roman" panose="02020603050405020304" pitchFamily="18" charset="0"/>
                        </a:rPr>
                        <a:t>}</a:t>
                      </a:r>
                      <a:endParaRPr lang="en-CA" sz="1400" b="0" dirty="0">
                        <a:solidFill>
                          <a:srgbClr val="0070C0"/>
                        </a:solidFill>
                        <a:latin typeface="Consolas" panose="020B0609020204030204" pitchFamily="49" charset="0"/>
                      </a:endParaRPr>
                    </a:p>
                  </a:txBody>
                  <a:tcPr marL="45720" marR="45720" anchor="ctr"/>
                </a:tc>
                <a:tc rowSpan="3">
                  <a:txBody>
                    <a:bodyPr/>
                    <a:lstStyle/>
                    <a:p>
                      <a:r>
                        <a:rPr lang="en-US" sz="1400" b="0" dirty="0" smtClean="0">
                          <a:solidFill>
                            <a:srgbClr val="0070C0"/>
                          </a:solidFill>
                          <a:latin typeface="Consolas" panose="020B0609020204030204" pitchFamily="49" charset="0"/>
                        </a:rPr>
                        <a:t>first</a:t>
                      </a:r>
                      <a:endParaRPr lang="en-CA" sz="1400"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132417">
                <a:tc>
                  <a:txBody>
                    <a:bodyPr/>
                    <a:lstStyle/>
                    <a:p>
                      <a:endParaRPr lang="en-CA" sz="1400"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chemeClr val="tx1"/>
                          </a:solidFill>
                          <a:latin typeface="Consolas" panose="020B0609020204030204" pitchFamily="49" charset="0"/>
                        </a:rPr>
                        <a:t>42</a:t>
                      </a:r>
                      <a:endParaRPr lang="en-CA" sz="14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rgbClr val="0070C0"/>
                          </a:solidFill>
                          <a:latin typeface="Consolas" panose="020B0609020204030204" pitchFamily="49" charset="0"/>
                        </a:rPr>
                        <a:t>message</a:t>
                      </a:r>
                      <a:endParaRPr lang="en-CA" sz="140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sz="14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chemeClr val="tx1"/>
                          </a:solidFill>
                          <a:latin typeface="Consolas" panose="020B0609020204030204" pitchFamily="49" charset="0"/>
                        </a:rPr>
                        <a:t>true</a:t>
                      </a:r>
                      <a:endParaRPr lang="en-CA" sz="14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solidFill>
                            <a:srgbClr val="0070C0"/>
                          </a:solidFill>
                          <a:latin typeface="Consolas" panose="020B0609020204030204" pitchFamily="49" charset="0"/>
                        </a:rPr>
                        <a:t>received</a:t>
                      </a:r>
                      <a:endParaRPr lang="en-CA" sz="1400"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8" name="Rectangle 7"/>
          <p:cNvSpPr/>
          <p:nvPr/>
        </p:nvSpPr>
        <p:spPr>
          <a:xfrm>
            <a:off x="84924" y="2132856"/>
            <a:ext cx="3775393" cy="3046988"/>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Messenger first{};</a:t>
            </a:r>
          </a:p>
          <a:p>
            <a:r>
              <a:rPr lang="en-US" sz="1600" dirty="0">
                <a:latin typeface="Consolas" panose="020B0609020204030204" pitchFamily="49" charset="0"/>
              </a:rPr>
              <a:t> </a:t>
            </a:r>
            <a:r>
              <a:rPr lang="en-US" sz="1600" dirty="0" smtClean="0">
                <a:latin typeface="Consolas" panose="020B0609020204030204" pitchFamily="49" charset="0"/>
              </a:rPr>
              <a:t>   Messenger second{ first };</a:t>
            </a:r>
          </a:p>
          <a:p>
            <a:endParaRPr lang="en-US" sz="1600" dirty="0" smtClean="0">
              <a:solidFill>
                <a:srgbClr val="7030A0"/>
              </a:solidFill>
              <a:latin typeface="Consolas" panose="020B0609020204030204" pitchFamily="49" charset="0"/>
            </a:endParaRP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latin typeface="Consolas" panose="020B0609020204030204" pitchFamily="49" charset="0"/>
              </a:rPr>
              <a:t>second.send</a:t>
            </a:r>
            <a:r>
              <a:rPr lang="en-US" sz="1600" dirty="0" smtClean="0">
                <a:latin typeface="Consolas" panose="020B0609020204030204" pitchFamily="49" charset="0"/>
              </a:rPr>
              <a:t>( 42 );</a:t>
            </a:r>
          </a:p>
          <a:p>
            <a:r>
              <a:rPr lang="en-US" sz="1600" dirty="0">
                <a:latin typeface="Consolas" panose="020B0609020204030204" pitchFamily="49" charset="0"/>
              </a:rPr>
              <a:t> </a:t>
            </a:r>
            <a:r>
              <a:rPr lang="en-US" sz="1600" dirty="0" smtClean="0">
                <a:latin typeface="Consolas" panose="020B0609020204030204" pitchFamily="49" charset="0"/>
              </a:rPr>
              <a:t>   </a:t>
            </a:r>
            <a:r>
              <a:rPr lang="en-US" sz="1600" dirty="0" err="1" smtClean="0">
                <a:latin typeface="Consolas" panose="020B0609020204030204" pitchFamily="49" charset="0"/>
              </a:rPr>
              <a:t>second.send</a:t>
            </a:r>
            <a:r>
              <a:rPr lang="en-US" sz="1600" dirty="0" smtClean="0">
                <a:latin typeface="Consolas" panose="020B0609020204030204" pitchFamily="49" charset="0"/>
              </a:rPr>
              <a:t>( 616 );</a:t>
            </a:r>
          </a:p>
          <a:p>
            <a:r>
              <a:rPr lang="en-US" sz="1600" dirty="0">
                <a:solidFill>
                  <a:srgbClr val="0070C0"/>
                </a:solidFill>
                <a:latin typeface="Consolas" panose="020B0609020204030204" pitchFamily="49" charset="0"/>
              </a:rPr>
              <a:t> </a:t>
            </a:r>
            <a:r>
              <a:rPr lang="en-US" sz="1600" dirty="0" smtClean="0">
                <a:solidFill>
                  <a:srgbClr val="0070C0"/>
                </a:solidFill>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a:t>
            </a:r>
            <a:r>
              <a:rPr lang="en-US" sz="1600" dirty="0" err="1" smtClean="0">
                <a:solidFill>
                  <a:srgbClr val="0070C0"/>
                </a:solidFill>
                <a:latin typeface="Consolas" panose="020B0609020204030204" pitchFamily="49" charset="0"/>
              </a:rPr>
              <a:t>first.receive</a:t>
            </a:r>
            <a:r>
              <a:rPr lang="en-US" sz="1600" dirty="0" smtClean="0">
                <a:solidFill>
                  <a:srgbClr val="0070C0"/>
                </a:solidFill>
                <a:latin typeface="Consolas" panose="020B0609020204030204" pitchFamily="49" charset="0"/>
              </a:rPr>
              <a:t>()</a:t>
            </a:r>
          </a:p>
          <a:p>
            <a:r>
              <a:rPr lang="en-US" sz="1600" dirty="0">
                <a:solidFill>
                  <a:srgbClr val="0070C0"/>
                </a:solidFill>
                <a:latin typeface="Consolas" panose="020B0609020204030204" pitchFamily="49" charset="0"/>
              </a:rPr>
              <a:t> </a:t>
            </a:r>
            <a:r>
              <a:rPr lang="en-US" sz="1600" dirty="0" smtClean="0">
                <a:solidFill>
                  <a:srgbClr val="0070C0"/>
                </a:solidFill>
                <a:latin typeface="Consolas" panose="020B0609020204030204" pitchFamily="49" charset="0"/>
              </a:rPr>
              <a:t>             </a:t>
            </a:r>
            <a:r>
              <a:rPr lang="en-US" sz="1600" dirty="0" smtClean="0">
                <a:latin typeface="Consolas" panose="020B0609020204030204" pitchFamily="49" charset="0"/>
              </a:rPr>
              <a:t>&lt;&lt;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r>
              <a:rPr lang="en-US" sz="1600" dirty="0" smtClean="0">
                <a:solidFill>
                  <a:srgbClr val="0070C0"/>
                </a:solidFill>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first.receive</a:t>
            </a:r>
            <a:r>
              <a:rPr lang="en-US" sz="1600" dirty="0">
                <a:latin typeface="Consolas" panose="020B0609020204030204" pitchFamily="49" charset="0"/>
              </a:rPr>
              <a:t>()</a:t>
            </a:r>
          </a:p>
          <a:p>
            <a:r>
              <a:rPr lang="en-US" sz="1600" dirty="0">
                <a:solidFill>
                  <a:srgbClr val="0070C0"/>
                </a:solidFill>
                <a:latin typeface="Consolas" panose="020B0609020204030204" pitchFamily="49" charset="0"/>
              </a:rPr>
              <a:t>              </a:t>
            </a:r>
            <a:r>
              <a:rPr lang="en-US" sz="1600" dirty="0">
                <a:latin typeface="Consolas" panose="020B0609020204030204" pitchFamily="49" charset="0"/>
              </a:rPr>
              <a:t>&lt;&lt;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r>
              <a:rPr lang="en-US" sz="1600" dirty="0" smtClean="0">
                <a:latin typeface="Consolas" panose="020B0609020204030204" pitchFamily="49" charset="0"/>
              </a:rPr>
              <a:t>    return 0;</a:t>
            </a:r>
          </a:p>
          <a:p>
            <a:r>
              <a:rPr lang="en-US" sz="1600" dirty="0">
                <a:latin typeface="Consolas" panose="020B0609020204030204" pitchFamily="49" charset="0"/>
              </a:rPr>
              <a:t>}</a:t>
            </a:r>
            <a:endParaRPr lang="en-CA" sz="1600" dirty="0"/>
          </a:p>
        </p:txBody>
      </p:sp>
      <p:sp>
        <p:nvSpPr>
          <p:cNvPr id="6" name="Rectangle 5"/>
          <p:cNvSpPr/>
          <p:nvPr/>
        </p:nvSpPr>
        <p:spPr>
          <a:xfrm>
            <a:off x="2432393" y="4751273"/>
            <a:ext cx="3600400" cy="2062103"/>
          </a:xfrm>
          <a:prstGeom prst="rect">
            <a:avLst/>
          </a:prstGeom>
        </p:spPr>
        <p:txBody>
          <a:bodyPr wrap="square">
            <a:spAutoFit/>
          </a:bodyPr>
          <a:lstStyle/>
          <a:p>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Messenger::receive() {</a:t>
            </a:r>
          </a:p>
          <a:p>
            <a:r>
              <a:rPr lang="en-CA" sz="1600" dirty="0">
                <a:latin typeface="Consolas" panose="020B0609020204030204" pitchFamily="49" charset="0"/>
                <a:cs typeface="Consolas" panose="020B0609020204030204" pitchFamily="49" charset="0"/>
              </a:rPr>
              <a:t>    if ( received ) {</a:t>
            </a:r>
          </a:p>
          <a:p>
            <a:r>
              <a:rPr lang="en-CA" sz="1600" dirty="0">
                <a:latin typeface="Consolas" panose="020B0609020204030204" pitchFamily="49" charset="0"/>
                <a:cs typeface="Consolas" panose="020B0609020204030204" pitchFamily="49" charset="0"/>
              </a:rPr>
              <a:t>        received = false;</a:t>
            </a:r>
          </a:p>
          <a:p>
            <a:r>
              <a:rPr lang="en-CA" sz="1600" dirty="0">
                <a:latin typeface="Consolas" panose="020B0609020204030204" pitchFamily="49" charset="0"/>
                <a:cs typeface="Consolas" panose="020B0609020204030204" pitchFamily="49" charset="0"/>
              </a:rPr>
              <a:t>        return message;</a:t>
            </a:r>
          </a:p>
          <a:p>
            <a:r>
              <a:rPr lang="en-CA" sz="1600" dirty="0">
                <a:latin typeface="Consolas" panose="020B0609020204030204" pitchFamily="49" charset="0"/>
                <a:cs typeface="Consolas" panose="020B0609020204030204" pitchFamily="49" charset="0"/>
              </a:rPr>
              <a:t>    } else {</a:t>
            </a:r>
          </a:p>
          <a:p>
            <a:r>
              <a:rPr lang="en-CA" sz="1600" dirty="0">
                <a:latin typeface="Consolas" panose="020B0609020204030204" pitchFamily="49" charset="0"/>
                <a:cs typeface="Consolas" panose="020B0609020204030204" pitchFamily="49" charset="0"/>
              </a:rPr>
              <a:t>        return 0;</a:t>
            </a:r>
          </a:p>
          <a:p>
            <a:r>
              <a:rPr lang="en-CA" sz="1600" dirty="0">
                <a:latin typeface="Consolas" panose="020B0609020204030204" pitchFamily="49" charset="0"/>
                <a:cs typeface="Consolas" panose="020B0609020204030204" pitchFamily="49" charset="0"/>
              </a:rPr>
              <a:t>    }</a:t>
            </a:r>
          </a:p>
          <a:p>
            <a:r>
              <a:rPr lang="en-CA" sz="1600" dirty="0">
                <a:latin typeface="Consolas" panose="020B0609020204030204" pitchFamily="49" charset="0"/>
                <a:cs typeface="Consolas" panose="020B0609020204030204" pitchFamily="49" charset="0"/>
              </a:rPr>
              <a:t>}</a:t>
            </a:r>
          </a:p>
        </p:txBody>
      </p:sp>
      <p:sp>
        <p:nvSpPr>
          <p:cNvPr id="9" name="Rectangle 8"/>
          <p:cNvSpPr/>
          <p:nvPr/>
        </p:nvSpPr>
        <p:spPr>
          <a:xfrm>
            <a:off x="3479354" y="5037240"/>
            <a:ext cx="1008112" cy="26395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73982" y="3673054"/>
            <a:ext cx="3205930" cy="47602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65542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a message</a:t>
            </a:r>
            <a:endParaRPr lang="en-CA" dirty="0"/>
          </a:p>
        </p:txBody>
      </p:sp>
      <p:sp>
        <p:nvSpPr>
          <p:cNvPr id="3" name="Content Placeholder 2"/>
          <p:cNvSpPr>
            <a:spLocks noGrp="1"/>
          </p:cNvSpPr>
          <p:nvPr>
            <p:ph idx="1"/>
          </p:nvPr>
        </p:nvSpPr>
        <p:spPr/>
        <p:txBody>
          <a:bodyPr/>
          <a:lstStyle/>
          <a:p>
            <a:r>
              <a:rPr lang="en-US" dirty="0" smtClean="0">
                <a:latin typeface="Consolas" panose="020B0609020204030204" pitchFamily="49" charset="0"/>
              </a:rPr>
              <a:t>received</a:t>
            </a:r>
            <a:r>
              <a:rPr lang="en-US" dirty="0" smtClean="0"/>
              <a:t> is reset and the message is returned and printed</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802754445"/>
              </p:ext>
            </p:extLst>
          </p:nvPr>
        </p:nvGraphicFramePr>
        <p:xfrm>
          <a:off x="4455083" y="2077383"/>
          <a:ext cx="4509405" cy="1828800"/>
        </p:xfrm>
        <a:graphic>
          <a:graphicData uri="http://schemas.openxmlformats.org/drawingml/2006/table">
            <a:tbl>
              <a:tblPr firstRow="1" bandRow="1">
                <a:tableStyleId>{2D5ABB26-0587-4C30-8999-92F81FD0307C}</a:tableStyleId>
              </a:tblPr>
              <a:tblGrid>
                <a:gridCol w="1197037">
                  <a:extLst>
                    <a:ext uri="{9D8B030D-6E8A-4147-A177-3AD203B41FA5}">
                      <a16:colId xmlns:a16="http://schemas.microsoft.com/office/drawing/2014/main" val="2246471539"/>
                    </a:ext>
                  </a:extLst>
                </a:gridCol>
                <a:gridCol w="1152128">
                  <a:extLst>
                    <a:ext uri="{9D8B030D-6E8A-4147-A177-3AD203B41FA5}">
                      <a16:colId xmlns:a16="http://schemas.microsoft.com/office/drawing/2014/main" val="2555273459"/>
                    </a:ext>
                  </a:extLst>
                </a:gridCol>
                <a:gridCol w="1080120">
                  <a:extLst>
                    <a:ext uri="{9D8B030D-6E8A-4147-A177-3AD203B41FA5}">
                      <a16:colId xmlns:a16="http://schemas.microsoft.com/office/drawing/2014/main" val="312652277"/>
                    </a:ext>
                  </a:extLst>
                </a:gridCol>
                <a:gridCol w="360040">
                  <a:extLst>
                    <a:ext uri="{9D8B030D-6E8A-4147-A177-3AD203B41FA5}">
                      <a16:colId xmlns:a16="http://schemas.microsoft.com/office/drawing/2014/main" val="1373714811"/>
                    </a:ext>
                  </a:extLst>
                </a:gridCol>
                <a:gridCol w="720080">
                  <a:extLst>
                    <a:ext uri="{9D8B030D-6E8A-4147-A177-3AD203B41FA5}">
                      <a16:colId xmlns:a16="http://schemas.microsoft.com/office/drawing/2014/main" val="3706017650"/>
                    </a:ext>
                  </a:extLst>
                </a:gridCol>
              </a:tblGrid>
              <a:tr h="199489">
                <a:tc rowSpan="3">
                  <a:txBody>
                    <a:bodyPr/>
                    <a:lstStyle/>
                    <a:p>
                      <a:r>
                        <a:rPr lang="en-US" sz="1400" b="0" dirty="0" smtClean="0">
                          <a:solidFill>
                            <a:schemeClr val="tx1"/>
                          </a:solidFill>
                          <a:latin typeface="Consolas" panose="020B0609020204030204" pitchFamily="49" charset="0"/>
                        </a:rPr>
                        <a:t>0xffe32880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0070C0"/>
                          </a:solidFill>
                          <a:latin typeface="Consolas" panose="020B0609020204030204" pitchFamily="49" charset="0"/>
                        </a:rPr>
                        <a:t>0xffe328a0</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sz="1400" b="0" dirty="0" err="1" smtClean="0">
                          <a:solidFill>
                            <a:srgbClr val="7030A0"/>
                          </a:solidFill>
                          <a:latin typeface="Consolas" panose="020B0609020204030204" pitchFamily="49" charset="0"/>
                        </a:rPr>
                        <a:t>p_partner</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7030A0"/>
                          </a:solidFill>
                          <a:latin typeface="Times New Roman" panose="02020603050405020304" pitchFamily="18" charset="0"/>
                          <a:cs typeface="Times New Roman" panose="02020603050405020304" pitchFamily="18" charset="0"/>
                        </a:rPr>
                        <a:t>}</a:t>
                      </a:r>
                      <a:endParaRPr lang="en-CA" sz="1400" b="0" dirty="0">
                        <a:solidFill>
                          <a:srgbClr val="7030A0"/>
                        </a:solidFill>
                        <a:latin typeface="Consolas" panose="020B0609020204030204" pitchFamily="49" charset="0"/>
                      </a:endParaRPr>
                    </a:p>
                  </a:txBody>
                  <a:tcPr marL="45720" marR="45720" anchor="ctr"/>
                </a:tc>
                <a:tc rowSpan="3">
                  <a:txBody>
                    <a:bodyPr/>
                    <a:lstStyle/>
                    <a:p>
                      <a:r>
                        <a:rPr lang="en-US" sz="1400" b="0" dirty="0" smtClean="0">
                          <a:solidFill>
                            <a:srgbClr val="7030A0"/>
                          </a:solidFill>
                          <a:latin typeface="Consolas" panose="020B0609020204030204" pitchFamily="49" charset="0"/>
                        </a:rPr>
                        <a:t>second</a:t>
                      </a:r>
                      <a:endParaRPr lang="en-CA" sz="1400"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0</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false</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149185">
                <a:tc>
                  <a:txBody>
                    <a:bodyPr/>
                    <a:lstStyle/>
                    <a:p>
                      <a:r>
                        <a:rPr lang="en-US" sz="1400" b="0" dirty="0" smtClean="0">
                          <a:solidFill>
                            <a:schemeClr val="tx1"/>
                          </a:solidFill>
                          <a:latin typeface="Consolas" panose="020B0609020204030204" pitchFamily="49" charset="0"/>
                        </a:rPr>
                        <a:t>0xffe328a0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7030A0"/>
                          </a:solidFill>
                          <a:latin typeface="Consolas" panose="020B0609020204030204" pitchFamily="49" charset="0"/>
                        </a:rPr>
                        <a:t>0xffe32880</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err="1" smtClean="0">
                          <a:solidFill>
                            <a:srgbClr val="0070C0"/>
                          </a:solidFill>
                          <a:latin typeface="Consolas" panose="020B0609020204030204" pitchFamily="49" charset="0"/>
                        </a:rPr>
                        <a:t>p_partner</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0070C0"/>
                          </a:solidFill>
                          <a:latin typeface="Times New Roman" panose="02020603050405020304" pitchFamily="18" charset="0"/>
                          <a:cs typeface="Times New Roman" panose="02020603050405020304" pitchFamily="18" charset="0"/>
                        </a:rPr>
                        <a:t>}</a:t>
                      </a:r>
                      <a:endParaRPr lang="en-CA" sz="1400" b="0" dirty="0">
                        <a:solidFill>
                          <a:srgbClr val="0070C0"/>
                        </a:solidFill>
                        <a:latin typeface="Consolas" panose="020B0609020204030204" pitchFamily="49" charset="0"/>
                      </a:endParaRPr>
                    </a:p>
                  </a:txBody>
                  <a:tcPr marL="45720" marR="45720" anchor="ctr"/>
                </a:tc>
                <a:tc rowSpan="3">
                  <a:txBody>
                    <a:bodyPr/>
                    <a:lstStyle/>
                    <a:p>
                      <a:r>
                        <a:rPr lang="en-US" sz="1400" b="0" dirty="0" smtClean="0">
                          <a:solidFill>
                            <a:srgbClr val="0070C0"/>
                          </a:solidFill>
                          <a:latin typeface="Consolas" panose="020B0609020204030204" pitchFamily="49" charset="0"/>
                        </a:rPr>
                        <a:t>first</a:t>
                      </a:r>
                      <a:endParaRPr lang="en-CA" sz="1400"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132417">
                <a:tc>
                  <a:txBody>
                    <a:bodyPr/>
                    <a:lstStyle/>
                    <a:p>
                      <a:endParaRPr lang="en-CA" sz="1400"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chemeClr val="tx1"/>
                          </a:solidFill>
                          <a:latin typeface="Consolas" panose="020B0609020204030204" pitchFamily="49" charset="0"/>
                        </a:rPr>
                        <a:t>42</a:t>
                      </a:r>
                      <a:endParaRPr lang="en-CA" sz="14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solidFill>
                            <a:srgbClr val="0070C0"/>
                          </a:solidFill>
                          <a:latin typeface="Consolas" panose="020B0609020204030204" pitchFamily="49" charset="0"/>
                        </a:rPr>
                        <a:t>message</a:t>
                      </a:r>
                      <a:endParaRPr lang="en-CA" sz="140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sz="14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chemeClr val="tx1"/>
                          </a:solidFill>
                          <a:latin typeface="Consolas" panose="020B0609020204030204" pitchFamily="49" charset="0"/>
                        </a:rPr>
                        <a:t>false</a:t>
                      </a:r>
                      <a:endParaRPr lang="en-CA" sz="14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solidFill>
                            <a:srgbClr val="0070C0"/>
                          </a:solidFill>
                          <a:latin typeface="Consolas" panose="020B0609020204030204" pitchFamily="49" charset="0"/>
                        </a:rPr>
                        <a:t>received</a:t>
                      </a:r>
                      <a:endParaRPr lang="en-CA" sz="1400"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8" name="Rectangle 7"/>
          <p:cNvSpPr/>
          <p:nvPr/>
        </p:nvSpPr>
        <p:spPr>
          <a:xfrm>
            <a:off x="84924" y="2132856"/>
            <a:ext cx="3775393" cy="3046988"/>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Messenger first{};</a:t>
            </a:r>
          </a:p>
          <a:p>
            <a:r>
              <a:rPr lang="en-US" sz="1600" dirty="0">
                <a:latin typeface="Consolas" panose="020B0609020204030204" pitchFamily="49" charset="0"/>
              </a:rPr>
              <a:t> </a:t>
            </a:r>
            <a:r>
              <a:rPr lang="en-US" sz="1600" dirty="0" smtClean="0">
                <a:latin typeface="Consolas" panose="020B0609020204030204" pitchFamily="49" charset="0"/>
              </a:rPr>
              <a:t>   Messenger second{ first };</a:t>
            </a:r>
          </a:p>
          <a:p>
            <a:endParaRPr lang="en-US" sz="1600" dirty="0" smtClean="0">
              <a:solidFill>
                <a:srgbClr val="7030A0"/>
              </a:solidFill>
              <a:latin typeface="Consolas" panose="020B0609020204030204" pitchFamily="49" charset="0"/>
            </a:endParaRP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( 42 );</a:t>
            </a: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( 616 );</a:t>
            </a:r>
          </a:p>
          <a:p>
            <a:r>
              <a:rPr lang="en-US" sz="1600" dirty="0">
                <a:solidFill>
                  <a:srgbClr val="0070C0"/>
                </a:solidFill>
                <a:latin typeface="Consolas" panose="020B0609020204030204" pitchFamily="49" charset="0"/>
              </a:rPr>
              <a:t> </a:t>
            </a:r>
            <a:r>
              <a:rPr lang="en-US" sz="1600" dirty="0" smtClean="0">
                <a:solidFill>
                  <a:srgbClr val="0070C0"/>
                </a:solidFill>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a:t>
            </a:r>
            <a:r>
              <a:rPr lang="en-US" sz="1600" dirty="0" err="1" smtClean="0">
                <a:solidFill>
                  <a:srgbClr val="0070C0"/>
                </a:solidFill>
                <a:latin typeface="Consolas" panose="020B0609020204030204" pitchFamily="49" charset="0"/>
              </a:rPr>
              <a:t>first.receive</a:t>
            </a:r>
            <a:r>
              <a:rPr lang="en-US" sz="1600" dirty="0" smtClean="0">
                <a:solidFill>
                  <a:srgbClr val="0070C0"/>
                </a:solidFill>
                <a:latin typeface="Consolas" panose="020B0609020204030204" pitchFamily="49" charset="0"/>
              </a:rPr>
              <a:t>()</a:t>
            </a:r>
          </a:p>
          <a:p>
            <a:r>
              <a:rPr lang="en-US" sz="1600" dirty="0">
                <a:solidFill>
                  <a:srgbClr val="0070C0"/>
                </a:solidFill>
                <a:latin typeface="Consolas" panose="020B0609020204030204" pitchFamily="49" charset="0"/>
              </a:rPr>
              <a:t> </a:t>
            </a:r>
            <a:r>
              <a:rPr lang="en-US" sz="1600" dirty="0" smtClean="0">
                <a:solidFill>
                  <a:srgbClr val="0070C0"/>
                </a:solidFill>
                <a:latin typeface="Consolas" panose="020B0609020204030204" pitchFamily="49" charset="0"/>
              </a:rPr>
              <a:t>             </a:t>
            </a:r>
            <a:r>
              <a:rPr lang="en-US" sz="1600" dirty="0" smtClean="0">
                <a:latin typeface="Consolas" panose="020B0609020204030204" pitchFamily="49" charset="0"/>
              </a:rPr>
              <a:t>&lt;&lt;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r>
              <a:rPr lang="en-US" sz="1600" dirty="0" smtClean="0">
                <a:solidFill>
                  <a:srgbClr val="0070C0"/>
                </a:solidFill>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first.receive</a:t>
            </a:r>
            <a:r>
              <a:rPr lang="en-US" sz="1600" dirty="0">
                <a:latin typeface="Consolas" panose="020B0609020204030204" pitchFamily="49" charset="0"/>
              </a:rPr>
              <a:t>()</a:t>
            </a:r>
          </a:p>
          <a:p>
            <a:r>
              <a:rPr lang="en-US" sz="1600" dirty="0">
                <a:solidFill>
                  <a:srgbClr val="0070C0"/>
                </a:solidFill>
                <a:latin typeface="Consolas" panose="020B0609020204030204" pitchFamily="49" charset="0"/>
              </a:rPr>
              <a:t>              </a:t>
            </a:r>
            <a:r>
              <a:rPr lang="en-US" sz="1600" dirty="0">
                <a:latin typeface="Consolas" panose="020B0609020204030204" pitchFamily="49" charset="0"/>
              </a:rPr>
              <a:t>&lt;&lt;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r>
              <a:rPr lang="en-US" sz="1600" dirty="0" smtClean="0">
                <a:latin typeface="Consolas" panose="020B0609020204030204" pitchFamily="49" charset="0"/>
              </a:rPr>
              <a:t>    return 0;</a:t>
            </a:r>
          </a:p>
          <a:p>
            <a:r>
              <a:rPr lang="en-US" sz="1600" dirty="0">
                <a:latin typeface="Consolas" panose="020B0609020204030204" pitchFamily="49" charset="0"/>
              </a:rPr>
              <a:t>}</a:t>
            </a:r>
            <a:endParaRPr lang="en-CA" sz="1600" dirty="0"/>
          </a:p>
        </p:txBody>
      </p:sp>
      <p:sp>
        <p:nvSpPr>
          <p:cNvPr id="6" name="Rectangle 5"/>
          <p:cNvSpPr/>
          <p:nvPr/>
        </p:nvSpPr>
        <p:spPr>
          <a:xfrm>
            <a:off x="2432393" y="4751273"/>
            <a:ext cx="3600400" cy="2062103"/>
          </a:xfrm>
          <a:prstGeom prst="rect">
            <a:avLst/>
          </a:prstGeom>
        </p:spPr>
        <p:txBody>
          <a:bodyPr wrap="square">
            <a:spAutoFit/>
          </a:bodyPr>
          <a:lstStyle/>
          <a:p>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Messenger::receive() {</a:t>
            </a:r>
          </a:p>
          <a:p>
            <a:r>
              <a:rPr lang="en-CA" sz="1600" dirty="0">
                <a:latin typeface="Consolas" panose="020B0609020204030204" pitchFamily="49" charset="0"/>
                <a:cs typeface="Consolas" panose="020B0609020204030204" pitchFamily="49" charset="0"/>
              </a:rPr>
              <a:t>    if ( received ) {</a:t>
            </a:r>
          </a:p>
          <a:p>
            <a:r>
              <a:rPr lang="en-CA" sz="1600" dirty="0">
                <a:latin typeface="Consolas" panose="020B0609020204030204" pitchFamily="49" charset="0"/>
                <a:cs typeface="Consolas" panose="020B0609020204030204" pitchFamily="49" charset="0"/>
              </a:rPr>
              <a:t>        received = false;</a:t>
            </a:r>
          </a:p>
          <a:p>
            <a:r>
              <a:rPr lang="en-CA" sz="1600" dirty="0">
                <a:latin typeface="Consolas" panose="020B0609020204030204" pitchFamily="49" charset="0"/>
                <a:cs typeface="Consolas" panose="020B0609020204030204" pitchFamily="49" charset="0"/>
              </a:rPr>
              <a:t>        return message;</a:t>
            </a:r>
          </a:p>
          <a:p>
            <a:r>
              <a:rPr lang="en-CA" sz="1600" dirty="0">
                <a:latin typeface="Consolas" panose="020B0609020204030204" pitchFamily="49" charset="0"/>
                <a:cs typeface="Consolas" panose="020B0609020204030204" pitchFamily="49" charset="0"/>
              </a:rPr>
              <a:t>    } else {</a:t>
            </a:r>
          </a:p>
          <a:p>
            <a:r>
              <a:rPr lang="en-CA" sz="1600" dirty="0">
                <a:latin typeface="Consolas" panose="020B0609020204030204" pitchFamily="49" charset="0"/>
                <a:cs typeface="Consolas" panose="020B0609020204030204" pitchFamily="49" charset="0"/>
              </a:rPr>
              <a:t>        return 0;</a:t>
            </a:r>
          </a:p>
          <a:p>
            <a:r>
              <a:rPr lang="en-CA" sz="1600" dirty="0">
                <a:latin typeface="Consolas" panose="020B0609020204030204" pitchFamily="49" charset="0"/>
                <a:cs typeface="Consolas" panose="020B0609020204030204" pitchFamily="49" charset="0"/>
              </a:rPr>
              <a:t>    }</a:t>
            </a:r>
          </a:p>
          <a:p>
            <a:r>
              <a:rPr lang="en-CA" sz="1600" dirty="0">
                <a:latin typeface="Consolas" panose="020B0609020204030204" pitchFamily="49" charset="0"/>
                <a:cs typeface="Consolas" panose="020B0609020204030204" pitchFamily="49" charset="0"/>
              </a:rPr>
              <a:t>}</a:t>
            </a:r>
          </a:p>
        </p:txBody>
      </p:sp>
      <p:sp>
        <p:nvSpPr>
          <p:cNvPr id="9" name="Rectangle 8"/>
          <p:cNvSpPr/>
          <p:nvPr/>
        </p:nvSpPr>
        <p:spPr>
          <a:xfrm>
            <a:off x="3347864" y="5300219"/>
            <a:ext cx="2016224" cy="47849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6228184" y="5373216"/>
            <a:ext cx="986167"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42</a:t>
            </a:r>
            <a:endParaRPr lang="en-CA" dirty="0">
              <a:solidFill>
                <a:srgbClr val="0070C0"/>
              </a:solidFill>
              <a:latin typeface="Consolas" panose="020B0609020204030204" pitchFamily="49" charset="0"/>
            </a:endParaRPr>
          </a:p>
        </p:txBody>
      </p:sp>
      <p:sp>
        <p:nvSpPr>
          <p:cNvPr id="10" name="Rectangle 9"/>
          <p:cNvSpPr/>
          <p:nvPr/>
        </p:nvSpPr>
        <p:spPr>
          <a:xfrm>
            <a:off x="573982" y="3673054"/>
            <a:ext cx="3205930" cy="47602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0489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a message</a:t>
            </a:r>
            <a:endParaRPr lang="en-CA" dirty="0"/>
          </a:p>
        </p:txBody>
      </p:sp>
      <p:sp>
        <p:nvSpPr>
          <p:cNvPr id="3" name="Content Placeholder 2"/>
          <p:cNvSpPr>
            <a:spLocks noGrp="1"/>
          </p:cNvSpPr>
          <p:nvPr>
            <p:ph idx="1"/>
          </p:nvPr>
        </p:nvSpPr>
        <p:spPr/>
        <p:txBody>
          <a:bodyPr/>
          <a:lstStyle/>
          <a:p>
            <a:r>
              <a:rPr lang="en-US" dirty="0" smtClean="0"/>
              <a:t>If we try again, </a:t>
            </a:r>
            <a:r>
              <a:rPr lang="en-US" dirty="0" smtClean="0">
                <a:latin typeface="Consolas" panose="020B0609020204030204" pitchFamily="49" charset="0"/>
              </a:rPr>
              <a:t>received</a:t>
            </a:r>
            <a:r>
              <a:rPr lang="en-US" dirty="0" smtClean="0"/>
              <a:t> is </a:t>
            </a:r>
            <a:r>
              <a:rPr lang="en-US" dirty="0" smtClean="0">
                <a:latin typeface="Consolas" panose="020B0609020204030204" pitchFamily="49" charset="0"/>
              </a:rPr>
              <a:t>false</a:t>
            </a:r>
            <a:r>
              <a:rPr lang="en-US" dirty="0" smtClean="0"/>
              <a:t> so </a:t>
            </a:r>
            <a:r>
              <a:rPr lang="en-US" dirty="0" smtClean="0">
                <a:latin typeface="Consolas" panose="020B0609020204030204" pitchFamily="49" charset="0"/>
              </a:rPr>
              <a:t>0</a:t>
            </a:r>
            <a:r>
              <a:rPr lang="en-US" dirty="0" smtClean="0"/>
              <a:t> is returned</a:t>
            </a: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1363218836"/>
              </p:ext>
            </p:extLst>
          </p:nvPr>
        </p:nvGraphicFramePr>
        <p:xfrm>
          <a:off x="4455083" y="2077383"/>
          <a:ext cx="4509405" cy="1828800"/>
        </p:xfrm>
        <a:graphic>
          <a:graphicData uri="http://schemas.openxmlformats.org/drawingml/2006/table">
            <a:tbl>
              <a:tblPr firstRow="1" bandRow="1">
                <a:tableStyleId>{2D5ABB26-0587-4C30-8999-92F81FD0307C}</a:tableStyleId>
              </a:tblPr>
              <a:tblGrid>
                <a:gridCol w="1197037">
                  <a:extLst>
                    <a:ext uri="{9D8B030D-6E8A-4147-A177-3AD203B41FA5}">
                      <a16:colId xmlns:a16="http://schemas.microsoft.com/office/drawing/2014/main" val="2246471539"/>
                    </a:ext>
                  </a:extLst>
                </a:gridCol>
                <a:gridCol w="1152128">
                  <a:extLst>
                    <a:ext uri="{9D8B030D-6E8A-4147-A177-3AD203B41FA5}">
                      <a16:colId xmlns:a16="http://schemas.microsoft.com/office/drawing/2014/main" val="2555273459"/>
                    </a:ext>
                  </a:extLst>
                </a:gridCol>
                <a:gridCol w="1080120">
                  <a:extLst>
                    <a:ext uri="{9D8B030D-6E8A-4147-A177-3AD203B41FA5}">
                      <a16:colId xmlns:a16="http://schemas.microsoft.com/office/drawing/2014/main" val="312652277"/>
                    </a:ext>
                  </a:extLst>
                </a:gridCol>
                <a:gridCol w="360040">
                  <a:extLst>
                    <a:ext uri="{9D8B030D-6E8A-4147-A177-3AD203B41FA5}">
                      <a16:colId xmlns:a16="http://schemas.microsoft.com/office/drawing/2014/main" val="1373714811"/>
                    </a:ext>
                  </a:extLst>
                </a:gridCol>
                <a:gridCol w="720080">
                  <a:extLst>
                    <a:ext uri="{9D8B030D-6E8A-4147-A177-3AD203B41FA5}">
                      <a16:colId xmlns:a16="http://schemas.microsoft.com/office/drawing/2014/main" val="3706017650"/>
                    </a:ext>
                  </a:extLst>
                </a:gridCol>
              </a:tblGrid>
              <a:tr h="199489">
                <a:tc rowSpan="3">
                  <a:txBody>
                    <a:bodyPr/>
                    <a:lstStyle/>
                    <a:p>
                      <a:r>
                        <a:rPr lang="en-US" sz="1400" b="0" dirty="0" smtClean="0">
                          <a:solidFill>
                            <a:schemeClr val="tx1"/>
                          </a:solidFill>
                          <a:latin typeface="Consolas" panose="020B0609020204030204" pitchFamily="49" charset="0"/>
                        </a:rPr>
                        <a:t>0xffe32880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0070C0"/>
                          </a:solidFill>
                          <a:latin typeface="Consolas" panose="020B0609020204030204" pitchFamily="49" charset="0"/>
                        </a:rPr>
                        <a:t>0xffe328a0</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sz="1400" b="0" dirty="0" err="1" smtClean="0">
                          <a:solidFill>
                            <a:srgbClr val="7030A0"/>
                          </a:solidFill>
                          <a:latin typeface="Consolas" panose="020B0609020204030204" pitchFamily="49" charset="0"/>
                        </a:rPr>
                        <a:t>p_partner</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7030A0"/>
                          </a:solidFill>
                          <a:latin typeface="Times New Roman" panose="02020603050405020304" pitchFamily="18" charset="0"/>
                          <a:cs typeface="Times New Roman" panose="02020603050405020304" pitchFamily="18" charset="0"/>
                        </a:rPr>
                        <a:t>}</a:t>
                      </a:r>
                      <a:endParaRPr lang="en-CA" sz="1400" b="0" dirty="0">
                        <a:solidFill>
                          <a:srgbClr val="7030A0"/>
                        </a:solidFill>
                        <a:latin typeface="Consolas" panose="020B0609020204030204" pitchFamily="49" charset="0"/>
                      </a:endParaRPr>
                    </a:p>
                  </a:txBody>
                  <a:tcPr marL="45720" marR="45720" anchor="ctr"/>
                </a:tc>
                <a:tc rowSpan="3">
                  <a:txBody>
                    <a:bodyPr/>
                    <a:lstStyle/>
                    <a:p>
                      <a:r>
                        <a:rPr lang="en-US" sz="1400" b="0" dirty="0" smtClean="0">
                          <a:solidFill>
                            <a:srgbClr val="7030A0"/>
                          </a:solidFill>
                          <a:latin typeface="Consolas" panose="020B0609020204030204" pitchFamily="49" charset="0"/>
                        </a:rPr>
                        <a:t>second</a:t>
                      </a:r>
                      <a:endParaRPr lang="en-CA" sz="1400" b="0" dirty="0">
                        <a:solidFill>
                          <a:srgbClr val="7030A0"/>
                        </a:solidFill>
                        <a:latin typeface="Consolas" panose="020B0609020204030204" pitchFamily="49" charset="0"/>
                      </a:endParaRPr>
                    </a:p>
                  </a:txBody>
                  <a:tcPr marL="45720" marR="45720" anchor="ctr"/>
                </a:tc>
                <a:extLst>
                  <a:ext uri="{0D108BD9-81ED-4DB2-BD59-A6C34878D82A}">
                    <a16:rowId xmlns:a16="http://schemas.microsoft.com/office/drawing/2014/main" val="1116592464"/>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0</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187638299"/>
                  </a:ext>
                </a:extLst>
              </a:tr>
              <a:tr h="0">
                <a:tc vMerge="1">
                  <a:txBody>
                    <a:bodyPr/>
                    <a:lstStyle/>
                    <a:p>
                      <a:endParaRPr lang="en-CA"/>
                    </a:p>
                  </a:txBody>
                  <a:tcPr/>
                </a:tc>
                <a:tc>
                  <a:txBody>
                    <a:bodyPr/>
                    <a:lstStyle/>
                    <a:p>
                      <a:r>
                        <a:rPr lang="en-US" sz="1400" b="0" dirty="0" smtClean="0">
                          <a:solidFill>
                            <a:schemeClr val="tx1"/>
                          </a:solidFill>
                          <a:latin typeface="Consolas" panose="020B0609020204030204" pitchFamily="49" charset="0"/>
                        </a:rPr>
                        <a:t>false</a:t>
                      </a:r>
                      <a:endParaRPr lang="en-CA" sz="14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23146637"/>
                  </a:ext>
                </a:extLst>
              </a:tr>
              <a:tr h="149185">
                <a:tc>
                  <a:txBody>
                    <a:bodyPr/>
                    <a:lstStyle/>
                    <a:p>
                      <a:r>
                        <a:rPr lang="en-US" sz="1400" b="0" dirty="0" smtClean="0">
                          <a:solidFill>
                            <a:schemeClr val="tx1"/>
                          </a:solidFill>
                          <a:latin typeface="Consolas" panose="020B0609020204030204" pitchFamily="49" charset="0"/>
                        </a:rPr>
                        <a:t>0xffe328a0</a:t>
                      </a:r>
                      <a:endParaRPr lang="en-CA" sz="1400" b="0" dirty="0">
                        <a:solidFill>
                          <a:schemeClr val="tx1"/>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rgbClr val="7030A0"/>
                          </a:solidFill>
                          <a:latin typeface="Consolas" panose="020B0609020204030204" pitchFamily="49" charset="0"/>
                        </a:rPr>
                        <a:t>0xffe32880</a:t>
                      </a:r>
                      <a:endParaRPr lang="en-CA" sz="1400" b="0" dirty="0">
                        <a:solidFill>
                          <a:srgbClr val="7030A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err="1" smtClean="0">
                          <a:solidFill>
                            <a:srgbClr val="0070C0"/>
                          </a:solidFill>
                          <a:latin typeface="Consolas" panose="020B0609020204030204" pitchFamily="49" charset="0"/>
                        </a:rPr>
                        <a:t>p_partner</a:t>
                      </a:r>
                      <a:endParaRPr lang="en-CA" sz="1400" b="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rowSpan="3">
                  <a:txBody>
                    <a:bodyPr/>
                    <a:lstStyle/>
                    <a:p>
                      <a:r>
                        <a:rPr lang="en-US" sz="5400" b="0" dirty="0" smtClean="0">
                          <a:solidFill>
                            <a:srgbClr val="0070C0"/>
                          </a:solidFill>
                          <a:latin typeface="Times New Roman" panose="02020603050405020304" pitchFamily="18" charset="0"/>
                          <a:cs typeface="Times New Roman" panose="02020603050405020304" pitchFamily="18" charset="0"/>
                        </a:rPr>
                        <a:t>}</a:t>
                      </a:r>
                      <a:endParaRPr lang="en-CA" sz="1400" b="0" dirty="0">
                        <a:solidFill>
                          <a:srgbClr val="0070C0"/>
                        </a:solidFill>
                        <a:latin typeface="Consolas" panose="020B0609020204030204" pitchFamily="49" charset="0"/>
                      </a:endParaRPr>
                    </a:p>
                  </a:txBody>
                  <a:tcPr marL="45720" marR="45720" anchor="ctr"/>
                </a:tc>
                <a:tc rowSpan="3">
                  <a:txBody>
                    <a:bodyPr/>
                    <a:lstStyle/>
                    <a:p>
                      <a:r>
                        <a:rPr lang="en-US" sz="1400" b="0" dirty="0" smtClean="0">
                          <a:solidFill>
                            <a:srgbClr val="0070C0"/>
                          </a:solidFill>
                          <a:latin typeface="Consolas" panose="020B0609020204030204" pitchFamily="49" charset="0"/>
                        </a:rPr>
                        <a:t>first</a:t>
                      </a:r>
                      <a:endParaRPr lang="en-CA" sz="1400" b="0" dirty="0">
                        <a:solidFill>
                          <a:srgbClr val="0070C0"/>
                        </a:solidFill>
                        <a:latin typeface="Consolas" panose="020B0609020204030204" pitchFamily="49" charset="0"/>
                      </a:endParaRPr>
                    </a:p>
                  </a:txBody>
                  <a:tcPr marL="45720" marR="45720" anchor="ctr"/>
                </a:tc>
                <a:extLst>
                  <a:ext uri="{0D108BD9-81ED-4DB2-BD59-A6C34878D82A}">
                    <a16:rowId xmlns:a16="http://schemas.microsoft.com/office/drawing/2014/main" val="1708654614"/>
                  </a:ext>
                </a:extLst>
              </a:tr>
              <a:tr h="132417">
                <a:tc>
                  <a:txBody>
                    <a:bodyPr/>
                    <a:lstStyle/>
                    <a:p>
                      <a:endParaRPr lang="en-CA" sz="1400" dirty="0">
                        <a:solidFill>
                          <a:srgbClr val="0070C0"/>
                        </a:solidFill>
                        <a:latin typeface="Consolas" panose="020B0609020204030204" pitchFamily="49" charset="0"/>
                      </a:endParaRPr>
                    </a:p>
                  </a:txBody>
                  <a:tcPr marL="4572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b="0" dirty="0" smtClean="0">
                          <a:solidFill>
                            <a:schemeClr val="tx1"/>
                          </a:solidFill>
                          <a:latin typeface="Consolas" panose="020B0609020204030204" pitchFamily="49" charset="0"/>
                        </a:rPr>
                        <a:t>42</a:t>
                      </a:r>
                      <a:endParaRPr lang="en-CA" sz="14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rgbClr val="0070C0"/>
                          </a:solidFill>
                          <a:latin typeface="Consolas" panose="020B0609020204030204" pitchFamily="49" charset="0"/>
                        </a:rPr>
                        <a:t>message</a:t>
                      </a:r>
                      <a:endParaRPr lang="en-CA" sz="1400" dirty="0">
                        <a:solidFill>
                          <a:srgbClr val="0070C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699243965"/>
                  </a:ext>
                </a:extLst>
              </a:tr>
              <a:tr h="201400">
                <a:tc>
                  <a:txBody>
                    <a:bodyPr/>
                    <a:lstStyle/>
                    <a:p>
                      <a:endParaRPr lang="en-CA" sz="14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chemeClr val="tx1"/>
                          </a:solidFill>
                          <a:latin typeface="Consolas" panose="020B0609020204030204" pitchFamily="49" charset="0"/>
                        </a:rPr>
                        <a:t>false</a:t>
                      </a:r>
                      <a:endParaRPr lang="en-CA" sz="14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solidFill>
                            <a:srgbClr val="0070C0"/>
                          </a:solidFill>
                          <a:latin typeface="Consolas" panose="020B0609020204030204" pitchFamily="49" charset="0"/>
                        </a:rPr>
                        <a:t>received</a:t>
                      </a:r>
                      <a:endParaRPr lang="en-CA" sz="1400" dirty="0">
                        <a:solidFill>
                          <a:srgbClr val="0070C0"/>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vMerge="1">
                  <a:txBody>
                    <a:bodyPr/>
                    <a:lstStyle/>
                    <a:p>
                      <a:endParaRPr lang="en-CA" dirty="0">
                        <a:solidFill>
                          <a:srgbClr val="0070C0"/>
                        </a:solidFill>
                        <a:latin typeface="Consolas" panose="020B0609020204030204" pitchFamily="49" charset="0"/>
                      </a:endParaRPr>
                    </a:p>
                  </a:txBody>
                  <a:tcPr/>
                </a:tc>
                <a:tc vMerge="1">
                  <a:txBody>
                    <a:bodyPr/>
                    <a:lstStyle/>
                    <a:p>
                      <a:endParaRPr lang="en-CA"/>
                    </a:p>
                  </a:txBody>
                  <a:tcPr/>
                </a:tc>
                <a:extLst>
                  <a:ext uri="{0D108BD9-81ED-4DB2-BD59-A6C34878D82A}">
                    <a16:rowId xmlns:a16="http://schemas.microsoft.com/office/drawing/2014/main" val="2453818687"/>
                  </a:ext>
                </a:extLst>
              </a:tr>
            </a:tbl>
          </a:graphicData>
        </a:graphic>
      </p:graphicFrame>
      <p:sp>
        <p:nvSpPr>
          <p:cNvPr id="8" name="Rectangle 7"/>
          <p:cNvSpPr/>
          <p:nvPr/>
        </p:nvSpPr>
        <p:spPr>
          <a:xfrm>
            <a:off x="84924" y="2132856"/>
            <a:ext cx="3775393" cy="3046988"/>
          </a:xfrm>
          <a:prstGeom prst="rect">
            <a:avLst/>
          </a:prstGeom>
        </p:spPr>
        <p:txBody>
          <a:bodyPr wrap="none">
            <a:spAutoFit/>
          </a:bodyPr>
          <a:lstStyle/>
          <a:p>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main() {</a:t>
            </a:r>
            <a:endParaRPr lang="en-CA" sz="1600" dirty="0" smtClean="0">
              <a:latin typeface="Consolas" panose="020B0609020204030204" pitchFamily="49" charset="0"/>
              <a:cs typeface="Consolas" panose="020B0609020204030204" pitchFamily="49" charset="0"/>
            </a:endParaRP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Messenger first{};</a:t>
            </a:r>
          </a:p>
          <a:p>
            <a:r>
              <a:rPr lang="en-US" sz="1600" dirty="0">
                <a:latin typeface="Consolas" panose="020B0609020204030204" pitchFamily="49" charset="0"/>
              </a:rPr>
              <a:t> </a:t>
            </a:r>
            <a:r>
              <a:rPr lang="en-US" sz="1600" dirty="0" smtClean="0">
                <a:latin typeface="Consolas" panose="020B0609020204030204" pitchFamily="49" charset="0"/>
              </a:rPr>
              <a:t>   Messenger second{ first };</a:t>
            </a:r>
          </a:p>
          <a:p>
            <a:endParaRPr lang="en-US" sz="1600" dirty="0" smtClean="0">
              <a:solidFill>
                <a:srgbClr val="7030A0"/>
              </a:solidFill>
              <a:latin typeface="Consolas" panose="020B0609020204030204" pitchFamily="49" charset="0"/>
            </a:endParaRP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( 42 );</a:t>
            </a:r>
          </a:p>
          <a:p>
            <a:r>
              <a:rPr lang="en-US" sz="1600" dirty="0">
                <a:solidFill>
                  <a:srgbClr val="7030A0"/>
                </a:solidFill>
                <a:latin typeface="Consolas" panose="020B0609020204030204" pitchFamily="49" charset="0"/>
              </a:rPr>
              <a:t> </a:t>
            </a:r>
            <a:r>
              <a:rPr lang="en-US" sz="1600" dirty="0" smtClean="0">
                <a:solidFill>
                  <a:srgbClr val="7030A0"/>
                </a:solidFill>
                <a:latin typeface="Consolas" panose="020B0609020204030204" pitchFamily="49" charset="0"/>
              </a:rPr>
              <a:t>   </a:t>
            </a:r>
            <a:r>
              <a:rPr lang="en-US" sz="1600" dirty="0" err="1" smtClean="0">
                <a:solidFill>
                  <a:srgbClr val="7030A0"/>
                </a:solidFill>
                <a:latin typeface="Consolas" panose="020B0609020204030204" pitchFamily="49" charset="0"/>
              </a:rPr>
              <a:t>second.send</a:t>
            </a:r>
            <a:r>
              <a:rPr lang="en-US" sz="1600" dirty="0" smtClean="0">
                <a:solidFill>
                  <a:srgbClr val="7030A0"/>
                </a:solidFill>
                <a:latin typeface="Consolas" panose="020B0609020204030204" pitchFamily="49" charset="0"/>
              </a:rPr>
              <a:t>( 616 );</a:t>
            </a:r>
          </a:p>
          <a:p>
            <a:r>
              <a:rPr lang="en-US" sz="1600" dirty="0">
                <a:solidFill>
                  <a:srgbClr val="0070C0"/>
                </a:solidFill>
                <a:latin typeface="Consolas" panose="020B0609020204030204" pitchFamily="49" charset="0"/>
              </a:rPr>
              <a:t> </a:t>
            </a:r>
            <a:r>
              <a:rPr lang="en-US" sz="1600" dirty="0" smtClean="0">
                <a:solidFill>
                  <a:srgbClr val="0070C0"/>
                </a:solidFill>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cout</a:t>
            </a:r>
            <a:r>
              <a:rPr lang="en-US" sz="1600" dirty="0" smtClean="0">
                <a:latin typeface="Consolas" panose="020B0609020204030204" pitchFamily="49" charset="0"/>
              </a:rPr>
              <a:t> &lt;&lt; </a:t>
            </a:r>
            <a:r>
              <a:rPr lang="en-US" sz="1600" dirty="0" err="1" smtClean="0">
                <a:latin typeface="Consolas" panose="020B0609020204030204" pitchFamily="49" charset="0"/>
              </a:rPr>
              <a:t>first.receive</a:t>
            </a:r>
            <a:r>
              <a:rPr lang="en-US" sz="1600" dirty="0" smtClean="0">
                <a:latin typeface="Consolas" panose="020B0609020204030204" pitchFamily="49" charset="0"/>
              </a:rPr>
              <a:t>()</a:t>
            </a:r>
          </a:p>
          <a:p>
            <a:r>
              <a:rPr lang="en-US" sz="1600" dirty="0">
                <a:solidFill>
                  <a:srgbClr val="0070C0"/>
                </a:solidFill>
                <a:latin typeface="Consolas" panose="020B0609020204030204" pitchFamily="49" charset="0"/>
              </a:rPr>
              <a:t> </a:t>
            </a:r>
            <a:r>
              <a:rPr lang="en-US" sz="1600" dirty="0" smtClean="0">
                <a:solidFill>
                  <a:srgbClr val="0070C0"/>
                </a:solidFill>
                <a:latin typeface="Consolas" panose="020B0609020204030204" pitchFamily="49" charset="0"/>
              </a:rPr>
              <a:t>             </a:t>
            </a:r>
            <a:r>
              <a:rPr lang="en-US" sz="1600" dirty="0" smtClean="0">
                <a:latin typeface="Consolas" panose="020B0609020204030204" pitchFamily="49" charset="0"/>
              </a:rPr>
              <a:t>&lt;&lt;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endl</a:t>
            </a:r>
            <a:r>
              <a:rPr lang="en-US" sz="1600" dirty="0" smtClean="0">
                <a:latin typeface="Consolas" panose="020B0609020204030204" pitchFamily="49" charset="0"/>
              </a:rPr>
              <a:t>;</a:t>
            </a:r>
          </a:p>
          <a:p>
            <a:r>
              <a:rPr lang="en-US" sz="1600" dirty="0" smtClean="0">
                <a:solidFill>
                  <a:srgbClr val="0070C0"/>
                </a:solidFill>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solidFill>
                  <a:srgbClr val="0070C0"/>
                </a:solidFill>
                <a:latin typeface="Consolas" panose="020B0609020204030204" pitchFamily="49" charset="0"/>
              </a:rPr>
              <a:t>first.receive</a:t>
            </a:r>
            <a:r>
              <a:rPr lang="en-US" sz="1600" dirty="0">
                <a:solidFill>
                  <a:srgbClr val="0070C0"/>
                </a:solidFill>
                <a:latin typeface="Consolas" panose="020B0609020204030204" pitchFamily="49" charset="0"/>
              </a:rPr>
              <a:t>()</a:t>
            </a:r>
          </a:p>
          <a:p>
            <a:r>
              <a:rPr lang="en-US" sz="1600" dirty="0" smtClean="0">
                <a:solidFill>
                  <a:srgbClr val="0070C0"/>
                </a:solidFill>
                <a:latin typeface="Consolas" panose="020B0609020204030204" pitchFamily="49" charset="0"/>
              </a:rPr>
              <a:t>              </a:t>
            </a:r>
            <a:r>
              <a:rPr lang="en-US" sz="1600" dirty="0">
                <a:latin typeface="Consolas" panose="020B0609020204030204" pitchFamily="49" charset="0"/>
              </a:rPr>
              <a:t>&lt;&lt;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r>
              <a:rPr lang="en-US" sz="1600" dirty="0" smtClean="0">
                <a:latin typeface="Consolas" panose="020B0609020204030204" pitchFamily="49" charset="0"/>
              </a:rPr>
              <a:t>    return 0;</a:t>
            </a:r>
          </a:p>
          <a:p>
            <a:r>
              <a:rPr lang="en-US" sz="1600" dirty="0">
                <a:latin typeface="Consolas" panose="020B0609020204030204" pitchFamily="49" charset="0"/>
              </a:rPr>
              <a:t>}</a:t>
            </a:r>
            <a:endParaRPr lang="en-CA" sz="1600" dirty="0"/>
          </a:p>
        </p:txBody>
      </p:sp>
      <p:sp>
        <p:nvSpPr>
          <p:cNvPr id="6" name="Rectangle 5"/>
          <p:cNvSpPr/>
          <p:nvPr/>
        </p:nvSpPr>
        <p:spPr>
          <a:xfrm>
            <a:off x="2432393" y="4751273"/>
            <a:ext cx="3600400" cy="2062103"/>
          </a:xfrm>
          <a:prstGeom prst="rect">
            <a:avLst/>
          </a:prstGeom>
        </p:spPr>
        <p:txBody>
          <a:bodyPr wrap="square">
            <a:spAutoFit/>
          </a:bodyPr>
          <a:lstStyle/>
          <a:p>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Messenger::receive() {</a:t>
            </a:r>
          </a:p>
          <a:p>
            <a:r>
              <a:rPr lang="en-CA" sz="1600" dirty="0">
                <a:latin typeface="Consolas" panose="020B0609020204030204" pitchFamily="49" charset="0"/>
                <a:cs typeface="Consolas" panose="020B0609020204030204" pitchFamily="49" charset="0"/>
              </a:rPr>
              <a:t>    if ( received ) {</a:t>
            </a:r>
          </a:p>
          <a:p>
            <a:r>
              <a:rPr lang="en-CA" sz="1600" dirty="0">
                <a:latin typeface="Consolas" panose="020B0609020204030204" pitchFamily="49" charset="0"/>
                <a:cs typeface="Consolas" panose="020B0609020204030204" pitchFamily="49" charset="0"/>
              </a:rPr>
              <a:t>        received = false;</a:t>
            </a:r>
          </a:p>
          <a:p>
            <a:r>
              <a:rPr lang="en-CA" sz="1600" dirty="0">
                <a:latin typeface="Consolas" panose="020B0609020204030204" pitchFamily="49" charset="0"/>
                <a:cs typeface="Consolas" panose="020B0609020204030204" pitchFamily="49" charset="0"/>
              </a:rPr>
              <a:t>        return message;</a:t>
            </a:r>
          </a:p>
          <a:p>
            <a:r>
              <a:rPr lang="en-CA" sz="1600" dirty="0">
                <a:latin typeface="Consolas" panose="020B0609020204030204" pitchFamily="49" charset="0"/>
                <a:cs typeface="Consolas" panose="020B0609020204030204" pitchFamily="49" charset="0"/>
              </a:rPr>
              <a:t>    } else {</a:t>
            </a:r>
          </a:p>
          <a:p>
            <a:r>
              <a:rPr lang="en-CA" sz="1600" dirty="0">
                <a:latin typeface="Consolas" panose="020B0609020204030204" pitchFamily="49" charset="0"/>
                <a:cs typeface="Consolas" panose="020B0609020204030204" pitchFamily="49" charset="0"/>
              </a:rPr>
              <a:t>        return 0;</a:t>
            </a:r>
          </a:p>
          <a:p>
            <a:r>
              <a:rPr lang="en-CA" sz="1600" dirty="0">
                <a:latin typeface="Consolas" panose="020B0609020204030204" pitchFamily="49" charset="0"/>
                <a:cs typeface="Consolas" panose="020B0609020204030204" pitchFamily="49" charset="0"/>
              </a:rPr>
              <a:t>    }</a:t>
            </a:r>
          </a:p>
          <a:p>
            <a:r>
              <a:rPr lang="en-CA" sz="1600" dirty="0">
                <a:latin typeface="Consolas" panose="020B0609020204030204" pitchFamily="49" charset="0"/>
                <a:cs typeface="Consolas" panose="020B0609020204030204" pitchFamily="49" charset="0"/>
              </a:rPr>
              <a:t>}</a:t>
            </a:r>
          </a:p>
        </p:txBody>
      </p:sp>
      <p:sp>
        <p:nvSpPr>
          <p:cNvPr id="9" name="Rectangle 8"/>
          <p:cNvSpPr/>
          <p:nvPr/>
        </p:nvSpPr>
        <p:spPr>
          <a:xfrm>
            <a:off x="3347864" y="6021288"/>
            <a:ext cx="1152128" cy="30553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6228184" y="5373216"/>
            <a:ext cx="986167" cy="923330"/>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42</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0</a:t>
            </a:r>
            <a:endParaRPr lang="en-CA" dirty="0">
              <a:solidFill>
                <a:srgbClr val="0070C0"/>
              </a:solidFill>
              <a:latin typeface="Consolas" panose="020B0609020204030204" pitchFamily="49" charset="0"/>
            </a:endParaRPr>
          </a:p>
        </p:txBody>
      </p:sp>
      <p:sp>
        <p:nvSpPr>
          <p:cNvPr id="10" name="Rectangle 9"/>
          <p:cNvSpPr/>
          <p:nvPr/>
        </p:nvSpPr>
        <p:spPr>
          <a:xfrm>
            <a:off x="573982" y="4152058"/>
            <a:ext cx="3205930" cy="47602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32986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CA" dirty="0"/>
          </a:p>
        </p:txBody>
      </p:sp>
      <p:sp>
        <p:nvSpPr>
          <p:cNvPr id="3" name="Content Placeholder 2"/>
          <p:cNvSpPr>
            <a:spLocks noGrp="1"/>
          </p:cNvSpPr>
          <p:nvPr>
            <p:ph idx="1"/>
          </p:nvPr>
        </p:nvSpPr>
        <p:spPr/>
        <p:txBody>
          <a:bodyPr/>
          <a:lstStyle/>
          <a:p>
            <a:r>
              <a:rPr lang="en-US" dirty="0" smtClean="0"/>
              <a:t>Let’s try a game:</a:t>
            </a:r>
          </a:p>
          <a:p>
            <a:pPr lvl="1"/>
            <a:r>
              <a:rPr lang="en-US" dirty="0" smtClean="0"/>
              <a:t>Given a pair of partners,</a:t>
            </a:r>
          </a:p>
          <a:p>
            <a:pPr lvl="1"/>
            <a:r>
              <a:rPr lang="en-US" dirty="0" smtClean="0"/>
              <a:t>For twenty-five times:</a:t>
            </a:r>
          </a:p>
          <a:p>
            <a:pPr lvl="2"/>
            <a:r>
              <a:rPr lang="en-US" dirty="0" smtClean="0"/>
              <a:t>Randomly choose one of the two partners to either send or receive</a:t>
            </a:r>
          </a:p>
          <a:p>
            <a:pPr lvl="2"/>
            <a:r>
              <a:rPr lang="en-US" dirty="0" smtClean="0"/>
              <a:t>Display the results</a:t>
            </a:r>
            <a:endParaRPr lang="en-CA" dirty="0"/>
          </a:p>
        </p:txBody>
      </p:sp>
    </p:spTree>
    <p:extLst>
      <p:ext uri="{BB962C8B-B14F-4D97-AF65-F5344CB8AC3E}">
        <p14:creationId xmlns:p14="http://schemas.microsoft.com/office/powerpoint/2010/main" val="3956587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914400" lvl="2" indent="0">
              <a:buNone/>
            </a:pPr>
            <a:r>
              <a:rPr lang="en-CA" sz="1300" dirty="0">
                <a:latin typeface="Consolas" panose="020B0609020204030204" pitchFamily="49" charset="0"/>
                <a:cs typeface="Consolas" panose="020B0609020204030204" pitchFamily="49" charset="0"/>
              </a:rPr>
              <a:t>int main() {</a:t>
            </a:r>
          </a:p>
          <a:p>
            <a:pPr marL="914400" lvl="2" indent="0">
              <a:buNone/>
            </a:pPr>
            <a:r>
              <a:rPr lang="en-CA" sz="1300" dirty="0">
                <a:latin typeface="Consolas" panose="020B0609020204030204" pitchFamily="49" charset="0"/>
                <a:cs typeface="Consolas" panose="020B0609020204030204" pitchFamily="49" charset="0"/>
              </a:rPr>
              <a:t>    Messenger A</a:t>
            </a:r>
            <a:r>
              <a:rPr lang="en-CA" sz="1300" dirty="0" smtClean="0">
                <a:latin typeface="Consolas" panose="020B0609020204030204" pitchFamily="49" charset="0"/>
                <a:cs typeface="Consolas" panose="020B0609020204030204" pitchFamily="49" charset="0"/>
              </a:rPr>
              <a:t>{};   // 'A' has no partner at this point</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Messenger B{A}; </a:t>
            </a:r>
            <a:r>
              <a:rPr lang="en-CA" sz="1300" dirty="0" smtClean="0">
                <a:latin typeface="Consolas" panose="020B0609020204030204" pitchFamily="49" charset="0"/>
                <a:cs typeface="Consolas" panose="020B0609020204030204" pitchFamily="49" charset="0"/>
              </a:rPr>
              <a:t> // </a:t>
            </a:r>
            <a:r>
              <a:rPr lang="en-CA" sz="1300" dirty="0">
                <a:latin typeface="Consolas" panose="020B0609020204030204" pitchFamily="49" charset="0"/>
                <a:cs typeface="Consolas" panose="020B0609020204030204" pitchFamily="49" charset="0"/>
              </a:rPr>
              <a:t>'A' </a:t>
            </a:r>
            <a:r>
              <a:rPr lang="en-CA" sz="1300" dirty="0" smtClean="0">
                <a:latin typeface="Consolas" panose="020B0609020204030204" pitchFamily="49" charset="0"/>
                <a:cs typeface="Consolas" panose="020B0609020204030204" pitchFamily="49" charset="0"/>
              </a:rPr>
              <a:t>and 'B' are now partnered up</a:t>
            </a:r>
            <a:endParaRPr lang="en-CA" sz="1300" dirty="0">
              <a:latin typeface="Consolas" panose="020B0609020204030204" pitchFamily="49" charset="0"/>
              <a:cs typeface="Consolas" panose="020B0609020204030204" pitchFamily="49" charset="0"/>
            </a:endParaRPr>
          </a:p>
          <a:p>
            <a:pPr marL="914400" lvl="2" indent="0">
              <a:buNone/>
            </a:pP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for ( </a:t>
            </a:r>
            <a:r>
              <a:rPr lang="en-CA" sz="1300" dirty="0" err="1">
                <a:latin typeface="Consolas" panose="020B0609020204030204" pitchFamily="49" charset="0"/>
                <a:cs typeface="Consolas" panose="020B0609020204030204" pitchFamily="49" charset="0"/>
              </a:rPr>
              <a:t>int</a:t>
            </a: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k{1}; </a:t>
            </a:r>
            <a:r>
              <a:rPr lang="en-CA" sz="1300" dirty="0">
                <a:latin typeface="Consolas" panose="020B0609020204030204" pitchFamily="49" charset="0"/>
                <a:cs typeface="Consolas" panose="020B0609020204030204" pitchFamily="49" charset="0"/>
              </a:rPr>
              <a:t>k </a:t>
            </a:r>
            <a:r>
              <a:rPr lang="en-CA" sz="1300" dirty="0" smtClean="0">
                <a:latin typeface="Consolas" panose="020B0609020204030204" pitchFamily="49" charset="0"/>
                <a:cs typeface="Consolas" panose="020B0609020204030204" pitchFamily="49" charset="0"/>
              </a:rPr>
              <a:t>&lt;= 25; </a:t>
            </a:r>
            <a:r>
              <a:rPr lang="en-CA" sz="1300" dirty="0">
                <a:latin typeface="Consolas" panose="020B0609020204030204" pitchFamily="49" charset="0"/>
                <a:cs typeface="Consolas" panose="020B0609020204030204" pitchFamily="49" charset="0"/>
              </a:rPr>
              <a:t>++k ) {</a:t>
            </a:r>
          </a:p>
          <a:p>
            <a:pPr marL="914400" lvl="2" indent="0">
              <a:buNone/>
            </a:pPr>
            <a:r>
              <a:rPr lang="en-CA" sz="1300" dirty="0">
                <a:latin typeface="Consolas" panose="020B0609020204030204" pitchFamily="49" charset="0"/>
                <a:cs typeface="Consolas" panose="020B0609020204030204" pitchFamily="49" charset="0"/>
              </a:rPr>
              <a:t>        int msg{};</a:t>
            </a:r>
          </a:p>
          <a:p>
            <a:pPr marL="914400" lvl="2" indent="0">
              <a:buNone/>
            </a:pPr>
            <a:endParaRPr lang="en-CA" sz="1300" dirty="0">
              <a:latin typeface="Consolas" panose="020B0609020204030204" pitchFamily="49" charset="0"/>
              <a:cs typeface="Consolas" panose="020B0609020204030204" pitchFamily="49" charset="0"/>
            </a:endParaRPr>
          </a:p>
          <a:p>
            <a:pPr marL="914400" lvl="2" indent="0">
              <a:buNone/>
            </a:pPr>
            <a:r>
              <a:rPr lang="en-CA" sz="1300" dirty="0" smtClean="0">
                <a:latin typeface="Consolas" panose="020B0609020204030204" pitchFamily="49" charset="0"/>
                <a:cs typeface="Consolas" panose="020B0609020204030204" pitchFamily="49" charset="0"/>
              </a:rPr>
              <a:t>        int choice{rand() % 4};</a:t>
            </a:r>
          </a:p>
          <a:p>
            <a:pPr marL="914400" lvl="2" indent="0">
              <a:buNone/>
            </a:pPr>
            <a:endParaRPr lang="en-CA" sz="1300" dirty="0">
              <a:latin typeface="Consolas" panose="020B0609020204030204" pitchFamily="49" charset="0"/>
              <a:cs typeface="Consolas" panose="020B0609020204030204" pitchFamily="49" charset="0"/>
            </a:endParaRPr>
          </a:p>
          <a:p>
            <a:pPr marL="914400" lvl="2" indent="0">
              <a:buNone/>
            </a:pPr>
            <a:r>
              <a:rPr lang="en-CA" sz="1300" dirty="0" smtClean="0">
                <a:latin typeface="Consolas" panose="020B0609020204030204" pitchFamily="49" charset="0"/>
                <a:cs typeface="Consolas" panose="020B0609020204030204" pitchFamily="49" charset="0"/>
              </a:rPr>
              <a:t>        if ( choice == 0 ) </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"A </a:t>
            </a:r>
            <a:r>
              <a:rPr lang="en-CA" sz="1300" dirty="0" smtClean="0">
                <a:latin typeface="Consolas" panose="020B0609020204030204" pitchFamily="49" charset="0"/>
                <a:cs typeface="Consolas" panose="020B0609020204030204" pitchFamily="49" charset="0"/>
              </a:rPr>
              <a:t>sending" </a:t>
            </a:r>
            <a:r>
              <a:rPr lang="en-CA" sz="1300" dirty="0">
                <a:latin typeface="Consolas" panose="020B0609020204030204" pitchFamily="49" charset="0"/>
                <a:cs typeface="Consolas" panose="020B0609020204030204" pitchFamily="49" charset="0"/>
              </a:rPr>
              <a:t>&lt;&lt; k &lt;&lt;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if ( !</a:t>
            </a:r>
            <a:r>
              <a:rPr lang="en-CA" sz="1300" dirty="0" err="1">
                <a:latin typeface="Consolas" panose="020B0609020204030204" pitchFamily="49" charset="0"/>
                <a:cs typeface="Consolas" panose="020B0609020204030204" pitchFamily="49" charset="0"/>
              </a:rPr>
              <a:t>A.send</a:t>
            </a:r>
            <a:r>
              <a:rPr lang="en-CA" sz="1300" dirty="0">
                <a:latin typeface="Consolas" panose="020B0609020204030204" pitchFamily="49" charset="0"/>
                <a:cs typeface="Consolas" panose="020B0609020204030204" pitchFamily="49" charset="0"/>
              </a:rPr>
              <a:t>( k ) )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a:t>
            </a:r>
            <a:r>
              <a:rPr lang="en-CA" sz="1300" dirty="0" smtClean="0">
                <a:latin typeface="Consolas" panose="020B0609020204030204" pitchFamily="49" charset="0"/>
                <a:cs typeface="Consolas" panose="020B0609020204030204" pitchFamily="49" charset="0"/>
              </a:rPr>
              <a:t> message not sent..." </a:t>
            </a:r>
            <a:r>
              <a:rPr lang="en-CA" sz="1300" dirty="0">
                <a:latin typeface="Consolas" panose="020B0609020204030204" pitchFamily="49" charset="0"/>
                <a:cs typeface="Consolas" panose="020B0609020204030204" pitchFamily="49" charset="0"/>
              </a:rPr>
              <a:t>&lt;&lt;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 else if </a:t>
            </a:r>
            <a:r>
              <a:rPr lang="en-CA" sz="1300" dirty="0">
                <a:latin typeface="Consolas" panose="020B0609020204030204" pitchFamily="49" charset="0"/>
                <a:cs typeface="Consolas" panose="020B0609020204030204" pitchFamily="49" charset="0"/>
              </a:rPr>
              <a:t>( choice == </a:t>
            </a:r>
            <a:r>
              <a:rPr lang="en-CA" sz="1300" dirty="0" smtClean="0">
                <a:latin typeface="Consolas" panose="020B0609020204030204" pitchFamily="49" charset="0"/>
                <a:cs typeface="Consolas" panose="020B0609020204030204" pitchFamily="49" charset="0"/>
              </a:rPr>
              <a:t>1 )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"B </a:t>
            </a:r>
            <a:r>
              <a:rPr lang="en-CA" sz="1300" dirty="0" smtClean="0">
                <a:latin typeface="Consolas" panose="020B0609020204030204" pitchFamily="49" charset="0"/>
                <a:cs typeface="Consolas" panose="020B0609020204030204" pitchFamily="49" charset="0"/>
              </a:rPr>
              <a:t>sending" </a:t>
            </a:r>
            <a:r>
              <a:rPr lang="en-CA" sz="1300" dirty="0">
                <a:latin typeface="Consolas" panose="020B0609020204030204" pitchFamily="49" charset="0"/>
                <a:cs typeface="Consolas" panose="020B0609020204030204" pitchFamily="49" charset="0"/>
              </a:rPr>
              <a:t>&lt;&lt; k &lt;&lt;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if ( !</a:t>
            </a:r>
            <a:r>
              <a:rPr lang="en-CA" sz="1300" dirty="0" err="1">
                <a:latin typeface="Consolas" panose="020B0609020204030204" pitchFamily="49" charset="0"/>
                <a:cs typeface="Consolas" panose="020B0609020204030204" pitchFamily="49" charset="0"/>
              </a:rPr>
              <a:t>B.send</a:t>
            </a:r>
            <a:r>
              <a:rPr lang="en-CA" sz="1300" dirty="0">
                <a:latin typeface="Consolas" panose="020B0609020204030204" pitchFamily="49" charset="0"/>
                <a:cs typeface="Consolas" panose="020B0609020204030204" pitchFamily="49" charset="0"/>
              </a:rPr>
              <a:t>( k ) ) {</a:t>
            </a:r>
          </a:p>
          <a:p>
            <a:pPr marL="914400" lvl="2" indent="0">
              <a:buNone/>
            </a:pPr>
            <a:r>
              <a:rPr lang="en-CA" sz="1300" dirty="0">
                <a:latin typeface="Consolas" panose="020B0609020204030204" pitchFamily="49" charset="0"/>
                <a:cs typeface="Consolas" panose="020B0609020204030204" pitchFamily="49" charset="0"/>
              </a:rPr>
              <a:t>                    std::cout &lt;&lt; " -</a:t>
            </a:r>
            <a:r>
              <a:rPr lang="en-CA" sz="1300" dirty="0" smtClean="0">
                <a:latin typeface="Consolas" panose="020B0609020204030204" pitchFamily="49" charset="0"/>
                <a:cs typeface="Consolas" panose="020B0609020204030204" pitchFamily="49" charset="0"/>
              </a:rPr>
              <a:t> message not sent..." </a:t>
            </a:r>
            <a:r>
              <a:rPr lang="en-CA" sz="1300" dirty="0">
                <a:latin typeface="Consolas" panose="020B0609020204030204" pitchFamily="49" charset="0"/>
                <a:cs typeface="Consolas" panose="020B0609020204030204" pitchFamily="49" charset="0"/>
              </a:rPr>
              <a:t>&lt;&lt; std::endl;</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a:t>
            </a:r>
            <a:endParaRPr lang="en-CA" sz="13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34206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914400" lvl="2" indent="0">
              <a:buNone/>
            </a:pPr>
            <a:r>
              <a:rPr lang="en-CA" sz="1300" dirty="0">
                <a:latin typeface="Consolas" panose="020B0609020204030204" pitchFamily="49" charset="0"/>
                <a:cs typeface="Consolas" panose="020B0609020204030204" pitchFamily="49" charset="0"/>
              </a:rPr>
              <a:t>        } else if ( choice == </a:t>
            </a:r>
            <a:r>
              <a:rPr lang="en-CA" sz="1300" dirty="0" smtClean="0">
                <a:latin typeface="Consolas" panose="020B0609020204030204" pitchFamily="49" charset="0"/>
                <a:cs typeface="Consolas" panose="020B0609020204030204" pitchFamily="49" charset="0"/>
              </a:rPr>
              <a:t>2 </a:t>
            </a:r>
            <a:r>
              <a:rPr lang="en-CA" sz="1300" dirty="0">
                <a:latin typeface="Consolas" panose="020B0609020204030204" pitchFamily="49" charset="0"/>
                <a:cs typeface="Consolas" panose="020B0609020204030204" pitchFamily="49" charset="0"/>
              </a:rPr>
              <a:t>) {</a:t>
            </a:r>
          </a:p>
          <a:p>
            <a:pPr marL="914400" lvl="2" indent="0">
              <a:buNone/>
            </a:pPr>
            <a:r>
              <a:rPr lang="en-CA" sz="1300" dirty="0" smtClean="0">
                <a:latin typeface="Consolas" panose="020B0609020204030204" pitchFamily="49" charset="0"/>
                <a:cs typeface="Consolas" panose="020B0609020204030204" pitchFamily="49" charset="0"/>
              </a:rPr>
              <a:t>            msg </a:t>
            </a:r>
            <a:r>
              <a:rPr lang="en-CA" sz="1300" dirty="0">
                <a:latin typeface="Consolas" panose="020B0609020204030204" pitchFamily="49" charset="0"/>
                <a:cs typeface="Consolas" panose="020B0609020204030204" pitchFamily="49" charset="0"/>
              </a:rPr>
              <a:t>= </a:t>
            </a:r>
            <a:r>
              <a:rPr lang="en-CA" sz="1300" dirty="0" err="1">
                <a:latin typeface="Consolas" panose="020B0609020204030204" pitchFamily="49" charset="0"/>
                <a:cs typeface="Consolas" panose="020B0609020204030204" pitchFamily="49" charset="0"/>
              </a:rPr>
              <a:t>A.receive</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if </a:t>
            </a:r>
            <a:r>
              <a:rPr lang="en-CA" sz="1300" dirty="0">
                <a:latin typeface="Consolas" panose="020B0609020204030204" pitchFamily="49" charset="0"/>
                <a:cs typeface="Consolas" panose="020B0609020204030204" pitchFamily="49" charset="0"/>
              </a:rPr>
              <a:t>( msg == </a:t>
            </a:r>
            <a:r>
              <a:rPr lang="en-CA" sz="1300" dirty="0" smtClean="0">
                <a:latin typeface="Consolas" panose="020B0609020204030204" pitchFamily="49" charset="0"/>
                <a:cs typeface="Consolas" panose="020B0609020204030204" pitchFamily="49" charset="0"/>
              </a:rPr>
              <a:t>0 </a:t>
            </a:r>
            <a:r>
              <a:rPr lang="en-CA" sz="1300" dirty="0">
                <a:latin typeface="Consolas" panose="020B0609020204030204" pitchFamily="49" charset="0"/>
                <a:cs typeface="Consolas" panose="020B0609020204030204" pitchFamily="49" charset="0"/>
              </a:rPr>
              <a:t>) {</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 not received..." &lt;&lt; std::endl;</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else {</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 received " &lt;&lt; msg &lt;&lt; std::endl;</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 else {</a:t>
            </a:r>
          </a:p>
          <a:p>
            <a:pPr marL="914400" lvl="2" indent="0">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assert( choice == 3 );</a:t>
            </a:r>
          </a:p>
          <a:p>
            <a:pPr marL="914400" lvl="2" indent="0">
              <a:buNone/>
            </a:pPr>
            <a:endParaRPr lang="en-CA" sz="1300" dirty="0">
              <a:latin typeface="Consolas" panose="020B0609020204030204" pitchFamily="49" charset="0"/>
              <a:cs typeface="Consolas" panose="020B0609020204030204" pitchFamily="49" charset="0"/>
            </a:endParaRP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"B </a:t>
            </a:r>
            <a:r>
              <a:rPr lang="en-CA" sz="1300" dirty="0" smtClean="0">
                <a:latin typeface="Consolas" panose="020B0609020204030204" pitchFamily="49" charset="0"/>
                <a:cs typeface="Consolas" panose="020B0609020204030204" pitchFamily="49" charset="0"/>
              </a:rPr>
              <a:t>receiving:" </a:t>
            </a:r>
            <a:r>
              <a:rPr lang="en-CA" sz="1300" dirty="0">
                <a:latin typeface="Consolas" panose="020B0609020204030204" pitchFamily="49" charset="0"/>
                <a:cs typeface="Consolas" panose="020B0609020204030204" pitchFamily="49" charset="0"/>
              </a:rPr>
              <a:t>&lt;&lt;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msg = </a:t>
            </a:r>
            <a:r>
              <a:rPr lang="en-CA" sz="1300" dirty="0" err="1">
                <a:latin typeface="Consolas" panose="020B0609020204030204" pitchFamily="49" charset="0"/>
                <a:cs typeface="Consolas" panose="020B0609020204030204" pitchFamily="49" charset="0"/>
              </a:rPr>
              <a:t>B.receive</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if ( msg == </a:t>
            </a:r>
            <a:r>
              <a:rPr lang="en-CA" sz="1300" dirty="0" smtClean="0">
                <a:latin typeface="Consolas" panose="020B0609020204030204" pitchFamily="49" charset="0"/>
                <a:cs typeface="Consolas" panose="020B0609020204030204" pitchFamily="49" charset="0"/>
              </a:rPr>
              <a:t>0 </a:t>
            </a:r>
            <a:r>
              <a:rPr lang="en-CA" sz="1300" dirty="0">
                <a:latin typeface="Consolas" panose="020B0609020204030204" pitchFamily="49" charset="0"/>
                <a:cs typeface="Consolas" panose="020B0609020204030204" pitchFamily="49" charset="0"/>
              </a:rPr>
              <a:t>)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 not received..." &lt;&lt;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 else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std::cout &lt;&lt; " - received " &lt;&lt; msg &lt;&lt; std::endl;</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a:t>
            </a:r>
          </a:p>
          <a:p>
            <a:pPr marL="914400" lvl="2" indent="0">
              <a:buNone/>
            </a:pPr>
            <a:r>
              <a:rPr lang="en-CA" sz="1300" dirty="0">
                <a:latin typeface="Consolas" panose="020B0609020204030204" pitchFamily="49" charset="0"/>
                <a:cs typeface="Consolas" panose="020B0609020204030204" pitchFamily="49" charset="0"/>
              </a:rPr>
              <a:t>    }</a:t>
            </a:r>
          </a:p>
          <a:p>
            <a:pPr marL="914400" lvl="2" indent="0">
              <a:buNone/>
            </a:pP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return 0;</a:t>
            </a:r>
          </a:p>
          <a:p>
            <a:pPr marL="914400" lvl="2" indent="0">
              <a:buNone/>
            </a:pPr>
            <a:r>
              <a:rPr lang="en-CA"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33511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a:t>
            </a:r>
            <a:endParaRPr lang="en-CA" dirty="0"/>
          </a:p>
        </p:txBody>
      </p:sp>
      <p:sp>
        <p:nvSpPr>
          <p:cNvPr id="3" name="Content Placeholder 2"/>
          <p:cNvSpPr>
            <a:spLocks noGrp="1"/>
          </p:cNvSpPr>
          <p:nvPr>
            <p:ph idx="1"/>
          </p:nvPr>
        </p:nvSpPr>
        <p:spPr>
          <a:xfrm>
            <a:off x="457200" y="1348234"/>
            <a:ext cx="3394720" cy="4525963"/>
          </a:xfrm>
        </p:spPr>
        <p:txBody>
          <a:bodyPr>
            <a:noAutofit/>
          </a:bodyPr>
          <a:lstStyle/>
          <a:p>
            <a:pPr marL="914400" lvl="2" indent="0">
              <a:buNone/>
            </a:pPr>
            <a:r>
              <a:rPr lang="en-CA" sz="1300" dirty="0" smtClean="0">
                <a:latin typeface="Consolas" panose="020B0609020204030204" pitchFamily="49" charset="0"/>
                <a:cs typeface="Consolas" panose="020B0609020204030204" pitchFamily="49" charset="0"/>
              </a:rPr>
              <a:t>B 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p>
          <a:p>
            <a:pPr marL="914400" lvl="2" indent="0">
              <a:buNone/>
            </a:pPr>
            <a:r>
              <a:rPr lang="en-CA" sz="1300" dirty="0">
                <a:latin typeface="Consolas" panose="020B0609020204030204" pitchFamily="49" charset="0"/>
                <a:cs typeface="Consolas" panose="020B0609020204030204" pitchFamily="49" charset="0"/>
              </a:rPr>
              <a:t>A </a:t>
            </a:r>
            <a:r>
              <a:rPr lang="en-CA" sz="1300" dirty="0" smtClean="0">
                <a:latin typeface="Consolas" panose="020B0609020204030204" pitchFamily="49" charset="0"/>
                <a:cs typeface="Consolas" panose="020B0609020204030204" pitchFamily="49" charset="0"/>
              </a:rPr>
              <a:t>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p>
          <a:p>
            <a:pPr marL="914400" lvl="2" indent="0">
              <a:buNone/>
            </a:pPr>
            <a:r>
              <a:rPr lang="en-CA" sz="1300" b="1" dirty="0">
                <a:solidFill>
                  <a:srgbClr val="FF0000"/>
                </a:solidFill>
                <a:latin typeface="Consolas" panose="020B0609020204030204" pitchFamily="49" charset="0"/>
                <a:cs typeface="Consolas" panose="020B0609020204030204" pitchFamily="49" charset="0"/>
              </a:rPr>
              <a:t>B sending </a:t>
            </a:r>
            <a:r>
              <a:rPr lang="en-CA" sz="1300" b="1" dirty="0" smtClean="0">
                <a:solidFill>
                  <a:srgbClr val="FF0000"/>
                </a:solidFill>
                <a:latin typeface="Consolas" panose="020B0609020204030204" pitchFamily="49" charset="0"/>
                <a:cs typeface="Consolas" panose="020B0609020204030204" pitchFamily="49" charset="0"/>
              </a:rPr>
              <a:t>3</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B </a:t>
            </a:r>
            <a:r>
              <a:rPr lang="en-CA" sz="1300" dirty="0" smtClean="0">
                <a:latin typeface="Consolas" panose="020B0609020204030204" pitchFamily="49" charset="0"/>
                <a:cs typeface="Consolas" panose="020B0609020204030204" pitchFamily="49" charset="0"/>
              </a:rPr>
              <a:t>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p>
          <a:p>
            <a:pPr marL="914400" lvl="2" indent="0">
              <a:buNone/>
            </a:pPr>
            <a:r>
              <a:rPr lang="en-CA" sz="1300" dirty="0">
                <a:latin typeface="Consolas" panose="020B0609020204030204" pitchFamily="49" charset="0"/>
                <a:cs typeface="Consolas" panose="020B0609020204030204" pitchFamily="49" charset="0"/>
              </a:rPr>
              <a:t>B sending </a:t>
            </a:r>
            <a:r>
              <a:rPr lang="en-CA" sz="1300" dirty="0" smtClean="0">
                <a:latin typeface="Consolas" panose="020B0609020204030204" pitchFamily="49" charset="0"/>
                <a:cs typeface="Consolas" panose="020B0609020204030204" pitchFamily="49" charset="0"/>
              </a:rPr>
              <a:t>5</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a:t>
            </a:r>
            <a:r>
              <a:rPr lang="en-CA" sz="1300" dirty="0" smtClean="0">
                <a:latin typeface="Consolas" panose="020B0609020204030204" pitchFamily="49" charset="0"/>
                <a:cs typeface="Consolas" panose="020B0609020204030204" pitchFamily="49" charset="0"/>
              </a:rPr>
              <a:t>message not sent...</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B </a:t>
            </a:r>
            <a:r>
              <a:rPr lang="en-CA" sz="1300" dirty="0" smtClean="0">
                <a:latin typeface="Consolas" panose="020B0609020204030204" pitchFamily="49" charset="0"/>
                <a:cs typeface="Consolas" panose="020B0609020204030204" pitchFamily="49" charset="0"/>
              </a:rPr>
              <a:t>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p>
          <a:p>
            <a:pPr marL="914400" lvl="2" indent="0">
              <a:buNone/>
            </a:pPr>
            <a:r>
              <a:rPr lang="en-CA" sz="1300" b="1" dirty="0">
                <a:solidFill>
                  <a:srgbClr val="FF0000"/>
                </a:solidFill>
                <a:latin typeface="Consolas" panose="020B0609020204030204" pitchFamily="49" charset="0"/>
                <a:cs typeface="Consolas" panose="020B0609020204030204" pitchFamily="49" charset="0"/>
              </a:rPr>
              <a:t>A </a:t>
            </a:r>
            <a:r>
              <a:rPr lang="en-CA" sz="1300" b="1" dirty="0" smtClean="0">
                <a:solidFill>
                  <a:srgbClr val="FF0000"/>
                </a:solidFill>
                <a:latin typeface="Consolas" panose="020B0609020204030204" pitchFamily="49" charset="0"/>
                <a:cs typeface="Consolas" panose="020B0609020204030204" pitchFamily="49" charset="0"/>
              </a:rPr>
              <a:t>receiving:</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 - received </a:t>
            </a:r>
            <a:r>
              <a:rPr lang="en-CA" sz="1300" b="1" dirty="0" smtClean="0">
                <a:solidFill>
                  <a:srgbClr val="FF0000"/>
                </a:solidFill>
                <a:latin typeface="Consolas" panose="020B0609020204030204" pitchFamily="49" charset="0"/>
                <a:cs typeface="Consolas" panose="020B0609020204030204" pitchFamily="49" charset="0"/>
              </a:rPr>
              <a:t>3</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A sending </a:t>
            </a:r>
            <a:r>
              <a:rPr lang="en-CA" sz="1300" b="1" dirty="0" smtClean="0">
                <a:solidFill>
                  <a:srgbClr val="0070C0"/>
                </a:solidFill>
                <a:latin typeface="Consolas" panose="020B0609020204030204" pitchFamily="49" charset="0"/>
                <a:cs typeface="Consolas" panose="020B0609020204030204" pitchFamily="49" charset="0"/>
              </a:rPr>
              <a:t>8</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B sending </a:t>
            </a:r>
            <a:r>
              <a:rPr lang="en-CA" sz="1300" b="1" dirty="0" smtClean="0">
                <a:solidFill>
                  <a:srgbClr val="FF0000"/>
                </a:solidFill>
                <a:latin typeface="Consolas" panose="020B0609020204030204" pitchFamily="49" charset="0"/>
                <a:cs typeface="Consolas" panose="020B0609020204030204" pitchFamily="49" charset="0"/>
              </a:rPr>
              <a:t>9</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B sending </a:t>
            </a:r>
            <a:r>
              <a:rPr lang="en-CA" sz="1300" dirty="0" smtClean="0">
                <a:latin typeface="Consolas" panose="020B0609020204030204" pitchFamily="49" charset="0"/>
                <a:cs typeface="Consolas" panose="020B0609020204030204" pitchFamily="49" charset="0"/>
              </a:rPr>
              <a:t>10</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a:t>
            </a:r>
            <a:r>
              <a:rPr lang="en-CA" sz="1300" dirty="0" smtClean="0">
                <a:latin typeface="Consolas" panose="020B0609020204030204" pitchFamily="49" charset="0"/>
                <a:cs typeface="Consolas" panose="020B0609020204030204" pitchFamily="49" charset="0"/>
              </a:rPr>
              <a:t>message not sent...</a:t>
            </a:r>
            <a:endParaRPr lang="en-CA" sz="1300" dirty="0">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A </a:t>
            </a:r>
            <a:r>
              <a:rPr lang="en-CA" sz="1300" b="1" dirty="0" smtClean="0">
                <a:solidFill>
                  <a:srgbClr val="FF0000"/>
                </a:solidFill>
                <a:latin typeface="Consolas" panose="020B0609020204030204" pitchFamily="49" charset="0"/>
                <a:cs typeface="Consolas" panose="020B0609020204030204" pitchFamily="49" charset="0"/>
              </a:rPr>
              <a:t>receiving:</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 - received </a:t>
            </a:r>
            <a:r>
              <a:rPr lang="en-CA" sz="1300" b="1" dirty="0" smtClean="0">
                <a:solidFill>
                  <a:srgbClr val="FF0000"/>
                </a:solidFill>
                <a:latin typeface="Consolas" panose="020B0609020204030204" pitchFamily="49" charset="0"/>
                <a:cs typeface="Consolas" panose="020B0609020204030204" pitchFamily="49" charset="0"/>
              </a:rPr>
              <a:t>9</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B </a:t>
            </a:r>
            <a:r>
              <a:rPr lang="en-CA" sz="1300" b="1" dirty="0" smtClean="0">
                <a:solidFill>
                  <a:srgbClr val="0070C0"/>
                </a:solidFill>
                <a:latin typeface="Consolas" panose="020B0609020204030204" pitchFamily="49" charset="0"/>
                <a:cs typeface="Consolas" panose="020B0609020204030204" pitchFamily="49" charset="0"/>
              </a:rPr>
              <a:t>receiving:</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 - received </a:t>
            </a:r>
            <a:r>
              <a:rPr lang="en-CA" sz="1300" b="1" dirty="0" smtClean="0">
                <a:solidFill>
                  <a:srgbClr val="0070C0"/>
                </a:solidFill>
                <a:latin typeface="Consolas" panose="020B0609020204030204" pitchFamily="49" charset="0"/>
                <a:cs typeface="Consolas" panose="020B0609020204030204" pitchFamily="49" charset="0"/>
              </a:rPr>
              <a:t>8</a:t>
            </a:r>
          </a:p>
          <a:p>
            <a:pPr marL="914400" lvl="2" indent="0">
              <a:buNone/>
            </a:pPr>
            <a:r>
              <a:rPr lang="en-CA" sz="1300" dirty="0">
                <a:latin typeface="Consolas" panose="020B0609020204030204" pitchFamily="49" charset="0"/>
                <a:cs typeface="Consolas" panose="020B0609020204030204" pitchFamily="49" charset="0"/>
              </a:rPr>
              <a:t>A </a:t>
            </a:r>
            <a:r>
              <a:rPr lang="en-CA" sz="1300" dirty="0" smtClean="0">
                <a:latin typeface="Consolas" panose="020B0609020204030204" pitchFamily="49" charset="0"/>
                <a:cs typeface="Consolas" panose="020B0609020204030204" pitchFamily="49" charset="0"/>
              </a:rPr>
              <a:t>receiving:</a:t>
            </a:r>
            <a:endParaRPr lang="en-CA" sz="1300" dirty="0">
              <a:latin typeface="Consolas" panose="020B0609020204030204" pitchFamily="49" charset="0"/>
              <a:cs typeface="Consolas" panose="020B0609020204030204" pitchFamily="49" charset="0"/>
            </a:endParaRPr>
          </a:p>
          <a:p>
            <a:pPr marL="914400" lvl="2" indent="0">
              <a:buNone/>
            </a:pPr>
            <a:r>
              <a:rPr lang="en-CA" sz="1300" dirty="0">
                <a:latin typeface="Consolas" panose="020B0609020204030204" pitchFamily="49" charset="0"/>
                <a:cs typeface="Consolas" panose="020B0609020204030204" pitchFamily="49" charset="0"/>
              </a:rPr>
              <a:t> - not received</a:t>
            </a:r>
            <a:r>
              <a:rPr lang="en-CA" sz="1300" dirty="0" smtClean="0">
                <a:latin typeface="Consolas" panose="020B0609020204030204" pitchFamily="49" charset="0"/>
                <a:cs typeface="Consolas" panose="020B0609020204030204" pitchFamily="49" charset="0"/>
              </a:rPr>
              <a:t>...</a:t>
            </a:r>
            <a:endParaRPr lang="en-CA" sz="1300" dirty="0">
              <a:latin typeface="Consolas" panose="020B0609020204030204" pitchFamily="49" charset="0"/>
              <a:cs typeface="Consolas" panose="020B0609020204030204" pitchFamily="49" charset="0"/>
            </a:endParaRPr>
          </a:p>
        </p:txBody>
      </p:sp>
      <p:sp>
        <p:nvSpPr>
          <p:cNvPr id="4" name="Content Placeholder 2"/>
          <p:cNvSpPr txBox="1">
            <a:spLocks/>
          </p:cNvSpPr>
          <p:nvPr/>
        </p:nvSpPr>
        <p:spPr bwMode="auto">
          <a:xfrm>
            <a:off x="4489648" y="1340768"/>
            <a:ext cx="339472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Font typeface="Arial" charset="0"/>
              <a:buNone/>
            </a:pPr>
            <a:r>
              <a:rPr lang="en-CA" sz="1300" dirty="0" smtClean="0">
                <a:latin typeface="Consolas" panose="020B0609020204030204" pitchFamily="49" charset="0"/>
                <a:cs typeface="Consolas" panose="020B0609020204030204" pitchFamily="49" charset="0"/>
              </a:rPr>
              <a:t>B receiving:</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not received...</a:t>
            </a:r>
          </a:p>
          <a:p>
            <a:pPr marL="914400" lvl="2" indent="0">
              <a:buFont typeface="Arial" charset="0"/>
              <a:buNone/>
            </a:pPr>
            <a:r>
              <a:rPr lang="en-CA" sz="1300" dirty="0" smtClean="0">
                <a:latin typeface="Consolas" panose="020B0609020204030204" pitchFamily="49" charset="0"/>
                <a:cs typeface="Consolas" panose="020B0609020204030204" pitchFamily="49" charset="0"/>
              </a:rPr>
              <a:t>B receiving:</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not received...</a:t>
            </a:r>
          </a:p>
          <a:p>
            <a:pPr marL="914400" lvl="2" indent="0">
              <a:buFont typeface="Arial" charset="0"/>
              <a:buNone/>
            </a:pPr>
            <a:r>
              <a:rPr lang="en-CA" sz="1300" dirty="0" smtClean="0">
                <a:latin typeface="Consolas" panose="020B0609020204030204" pitchFamily="49" charset="0"/>
                <a:cs typeface="Consolas" panose="020B0609020204030204" pitchFamily="49" charset="0"/>
              </a:rPr>
              <a:t>A receiving:</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not received...</a:t>
            </a:r>
          </a:p>
          <a:p>
            <a:pPr marL="914400" lvl="2" indent="0">
              <a:buFont typeface="Arial" charset="0"/>
              <a:buNone/>
            </a:pPr>
            <a:r>
              <a:rPr lang="en-CA" sz="1300" b="1" dirty="0" smtClean="0">
                <a:solidFill>
                  <a:srgbClr val="0070C0"/>
                </a:solidFill>
                <a:latin typeface="Consolas" panose="020B0609020204030204" pitchFamily="49" charset="0"/>
                <a:cs typeface="Consolas" panose="020B0609020204030204" pitchFamily="49" charset="0"/>
              </a:rPr>
              <a:t>A sending 17</a:t>
            </a:r>
          </a:p>
          <a:p>
            <a:pPr marL="914400" lvl="2" indent="0">
              <a:buFont typeface="Arial" charset="0"/>
              <a:buNone/>
            </a:pPr>
            <a:r>
              <a:rPr lang="en-CA" sz="1300" dirty="0" smtClean="0">
                <a:latin typeface="Consolas" panose="020B0609020204030204" pitchFamily="49" charset="0"/>
                <a:cs typeface="Consolas" panose="020B0609020204030204" pitchFamily="49" charset="0"/>
              </a:rPr>
              <a:t>A receiving:</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not received...</a:t>
            </a:r>
          </a:p>
          <a:p>
            <a:pPr marL="914400" lvl="2" indent="0">
              <a:buFont typeface="Arial" charset="0"/>
              <a:buNone/>
            </a:pPr>
            <a:r>
              <a:rPr lang="en-CA" sz="1300" dirty="0" smtClean="0">
                <a:latin typeface="Consolas" panose="020B0609020204030204" pitchFamily="49" charset="0"/>
                <a:cs typeface="Consolas" panose="020B0609020204030204" pitchFamily="49" charset="0"/>
              </a:rPr>
              <a:t>A sending 19</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message not sent...</a:t>
            </a:r>
          </a:p>
          <a:p>
            <a:pPr marL="914400" lvl="2" indent="0">
              <a:buFont typeface="Arial" charset="0"/>
              <a:buNone/>
            </a:pPr>
            <a:r>
              <a:rPr lang="en-CA" sz="1300" dirty="0" smtClean="0">
                <a:latin typeface="Consolas" panose="020B0609020204030204" pitchFamily="49" charset="0"/>
                <a:cs typeface="Consolas" panose="020B0609020204030204" pitchFamily="49" charset="0"/>
              </a:rPr>
              <a:t>A sending 20</a:t>
            </a:r>
          </a:p>
          <a:p>
            <a:pPr marL="914400" lvl="2" indent="0">
              <a:buFont typeface="Arial" charset="0"/>
              <a:buNone/>
            </a:pPr>
            <a:r>
              <a:rPr lang="en-CA" sz="1300" dirty="0" smtClean="0">
                <a:latin typeface="Consolas" panose="020B0609020204030204" pitchFamily="49" charset="0"/>
                <a:cs typeface="Consolas" panose="020B0609020204030204" pitchFamily="49" charset="0"/>
              </a:rPr>
              <a:t> - message not sent...</a:t>
            </a:r>
          </a:p>
          <a:p>
            <a:pPr marL="914400" lvl="2" indent="0">
              <a:buNone/>
            </a:pPr>
            <a:r>
              <a:rPr lang="en-CA" sz="1300" b="1" dirty="0">
                <a:solidFill>
                  <a:srgbClr val="0070C0"/>
                </a:solidFill>
                <a:latin typeface="Consolas" panose="020B0609020204030204" pitchFamily="49" charset="0"/>
                <a:cs typeface="Consolas" panose="020B0609020204030204" pitchFamily="49" charset="0"/>
              </a:rPr>
              <a:t>B </a:t>
            </a:r>
            <a:r>
              <a:rPr lang="en-CA" sz="1300" b="1" dirty="0" smtClean="0">
                <a:solidFill>
                  <a:srgbClr val="0070C0"/>
                </a:solidFill>
                <a:latin typeface="Consolas" panose="020B0609020204030204" pitchFamily="49" charset="0"/>
                <a:cs typeface="Consolas" panose="020B0609020204030204" pitchFamily="49" charset="0"/>
              </a:rPr>
              <a:t>receiving:</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 - received </a:t>
            </a:r>
            <a:r>
              <a:rPr lang="en-CA" sz="1300" b="1" dirty="0" smtClean="0">
                <a:solidFill>
                  <a:srgbClr val="0070C0"/>
                </a:solidFill>
                <a:latin typeface="Consolas" panose="020B0609020204030204" pitchFamily="49" charset="0"/>
                <a:cs typeface="Consolas" panose="020B0609020204030204" pitchFamily="49" charset="0"/>
              </a:rPr>
              <a:t>17</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A sending </a:t>
            </a:r>
            <a:r>
              <a:rPr lang="en-CA" sz="1300" b="1" dirty="0" smtClean="0">
                <a:solidFill>
                  <a:srgbClr val="0070C0"/>
                </a:solidFill>
                <a:latin typeface="Consolas" panose="020B0609020204030204" pitchFamily="49" charset="0"/>
                <a:cs typeface="Consolas" panose="020B0609020204030204" pitchFamily="49" charset="0"/>
              </a:rPr>
              <a:t>22</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B </a:t>
            </a:r>
            <a:r>
              <a:rPr lang="en-CA" sz="1300" b="1" dirty="0" smtClean="0">
                <a:solidFill>
                  <a:srgbClr val="0070C0"/>
                </a:solidFill>
                <a:latin typeface="Consolas" panose="020B0609020204030204" pitchFamily="49" charset="0"/>
                <a:cs typeface="Consolas" panose="020B0609020204030204" pitchFamily="49" charset="0"/>
              </a:rPr>
              <a:t>receiving:</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0070C0"/>
                </a:solidFill>
                <a:latin typeface="Consolas" panose="020B0609020204030204" pitchFamily="49" charset="0"/>
                <a:cs typeface="Consolas" panose="020B0609020204030204" pitchFamily="49" charset="0"/>
              </a:rPr>
              <a:t> - received </a:t>
            </a:r>
            <a:r>
              <a:rPr lang="en-CA" sz="1300" b="1" dirty="0" smtClean="0">
                <a:solidFill>
                  <a:srgbClr val="0070C0"/>
                </a:solidFill>
                <a:latin typeface="Consolas" panose="020B0609020204030204" pitchFamily="49" charset="0"/>
                <a:cs typeface="Consolas" panose="020B0609020204030204" pitchFamily="49" charset="0"/>
              </a:rPr>
              <a:t>22</a:t>
            </a:r>
            <a:endParaRPr lang="en-CA" sz="1300" b="1" dirty="0">
              <a:solidFill>
                <a:srgbClr val="0070C0"/>
              </a:solidFill>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B sending </a:t>
            </a:r>
            <a:r>
              <a:rPr lang="en-CA" sz="1300" b="1" dirty="0" smtClean="0">
                <a:solidFill>
                  <a:srgbClr val="FF0000"/>
                </a:solidFill>
                <a:latin typeface="Consolas" panose="020B0609020204030204" pitchFamily="49" charset="0"/>
                <a:cs typeface="Consolas" panose="020B0609020204030204" pitchFamily="49" charset="0"/>
              </a:rPr>
              <a:t>24</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A </a:t>
            </a:r>
            <a:r>
              <a:rPr lang="en-CA" sz="1300" b="1" dirty="0" smtClean="0">
                <a:solidFill>
                  <a:srgbClr val="FF0000"/>
                </a:solidFill>
                <a:latin typeface="Consolas" panose="020B0609020204030204" pitchFamily="49" charset="0"/>
                <a:cs typeface="Consolas" panose="020B0609020204030204" pitchFamily="49" charset="0"/>
              </a:rPr>
              <a:t>receiving:</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None/>
            </a:pPr>
            <a:r>
              <a:rPr lang="en-CA" sz="1300" b="1" dirty="0">
                <a:solidFill>
                  <a:srgbClr val="FF0000"/>
                </a:solidFill>
                <a:latin typeface="Consolas" panose="020B0609020204030204" pitchFamily="49" charset="0"/>
                <a:cs typeface="Consolas" panose="020B0609020204030204" pitchFamily="49" charset="0"/>
              </a:rPr>
              <a:t> - received </a:t>
            </a:r>
            <a:r>
              <a:rPr lang="en-CA" sz="1300" b="1" dirty="0" smtClean="0">
                <a:solidFill>
                  <a:srgbClr val="FF0000"/>
                </a:solidFill>
                <a:latin typeface="Consolas" panose="020B0609020204030204" pitchFamily="49" charset="0"/>
                <a:cs typeface="Consolas" panose="020B0609020204030204" pitchFamily="49" charset="0"/>
              </a:rPr>
              <a:t>24</a:t>
            </a:r>
            <a:endParaRPr lang="en-CA" sz="1300" b="1" dirty="0">
              <a:solidFill>
                <a:srgbClr val="FF0000"/>
              </a:solidFill>
              <a:latin typeface="Consolas" panose="020B0609020204030204" pitchFamily="49" charset="0"/>
              <a:cs typeface="Consolas" panose="020B0609020204030204" pitchFamily="49" charset="0"/>
            </a:endParaRPr>
          </a:p>
          <a:p>
            <a:pPr marL="914400" lvl="2" indent="0">
              <a:buFont typeface="Arial" charset="0"/>
              <a:buNone/>
            </a:pPr>
            <a:endParaRPr lang="en-CA" sz="1300"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76053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CA" dirty="0"/>
          </a:p>
        </p:txBody>
      </p:sp>
      <p:sp>
        <p:nvSpPr>
          <p:cNvPr id="3" name="Content Placeholder 2"/>
          <p:cNvSpPr>
            <a:spLocks noGrp="1"/>
          </p:cNvSpPr>
          <p:nvPr>
            <p:ph idx="1"/>
          </p:nvPr>
        </p:nvSpPr>
        <p:spPr/>
        <p:txBody>
          <a:bodyPr/>
          <a:lstStyle/>
          <a:p>
            <a:r>
              <a:rPr lang="en-US" dirty="0" smtClean="0"/>
              <a:t>Does this class need a destructor? Why?</a:t>
            </a:r>
          </a:p>
          <a:p>
            <a:pPr lvl="1"/>
            <a:r>
              <a:rPr lang="en-US" dirty="0" smtClean="0"/>
              <a:t>Suppose one partner goes out of scope or is deleted</a:t>
            </a:r>
          </a:p>
          <a:p>
            <a:pPr lvl="2"/>
            <a:r>
              <a:rPr lang="en-US" dirty="0" smtClean="0"/>
              <a:t>If the partner is deleted, the address assigned to </a:t>
            </a:r>
            <a:r>
              <a:rPr lang="en-US" dirty="0" smtClean="0">
                <a:latin typeface="Consolas" panose="020B0609020204030204" pitchFamily="49" charset="0"/>
              </a:rPr>
              <a:t>partner</a:t>
            </a:r>
            <a:r>
              <a:rPr lang="en-US" dirty="0" smtClean="0"/>
              <a:t> is now a </a:t>
            </a:r>
            <a:r>
              <a:rPr lang="en-US" b="1" i="1" dirty="0" smtClean="0"/>
              <a:t>dangling pointer</a:t>
            </a:r>
          </a:p>
          <a:p>
            <a:pPr lvl="1"/>
            <a:endParaRPr lang="en-US" dirty="0" smtClean="0"/>
          </a:p>
          <a:p>
            <a:pPr lvl="1"/>
            <a:r>
              <a:rPr lang="en-US" dirty="0" smtClean="0"/>
              <a:t>Thus, when a messenger is deleted, its partnership should be ended</a:t>
            </a:r>
          </a:p>
          <a:p>
            <a:pPr marL="1314450" lvl="3" indent="0">
              <a:buNone/>
            </a:pPr>
            <a:r>
              <a:rPr lang="en-US" dirty="0" smtClean="0">
                <a:latin typeface="Consolas" panose="020B0609020204030204" pitchFamily="49" charset="0"/>
              </a:rPr>
              <a:t>Messenger::~Messenger() {</a:t>
            </a:r>
          </a:p>
          <a:p>
            <a:pPr marL="1314450" lvl="3" indent="0">
              <a:buNone/>
            </a:pPr>
            <a:r>
              <a:rPr lang="en-US" dirty="0">
                <a:latin typeface="Consolas" panose="020B0609020204030204" pitchFamily="49" charset="0"/>
              </a:rPr>
              <a:t> </a:t>
            </a:r>
            <a:r>
              <a:rPr lang="en-US" dirty="0" smtClean="0">
                <a:latin typeface="Consolas" panose="020B0609020204030204" pitchFamily="49" charset="0"/>
              </a:rPr>
              <a:t>   if ( </a:t>
            </a:r>
            <a:r>
              <a:rPr lang="en-US" dirty="0" err="1" smtClean="0">
                <a:latin typeface="Consolas" panose="020B0609020204030204" pitchFamily="49" charset="0"/>
              </a:rPr>
              <a:t>p_partner</a:t>
            </a:r>
            <a:r>
              <a:rPr lang="en-US" dirty="0" smtClean="0">
                <a:latin typeface="Consolas" panose="020B0609020204030204" pitchFamily="49" charset="0"/>
              </a:rPr>
              <a:t> != </a:t>
            </a:r>
            <a:r>
              <a:rPr lang="en-US" dirty="0" err="1" smtClean="0">
                <a:latin typeface="Consolas" panose="020B0609020204030204" pitchFamily="49" charset="0"/>
              </a:rPr>
              <a:t>nullptr</a:t>
            </a:r>
            <a:r>
              <a:rPr lang="en-US" dirty="0" smtClean="0">
                <a:latin typeface="Consolas" panose="020B0609020204030204" pitchFamily="49" charset="0"/>
              </a:rPr>
              <a:t> ) {</a:t>
            </a:r>
          </a:p>
          <a:p>
            <a:pPr marL="1314450" lvl="3" indent="0">
              <a:buNone/>
            </a:pPr>
            <a:r>
              <a:rPr lang="en-US" dirty="0">
                <a:latin typeface="Consolas" panose="020B0609020204030204" pitchFamily="49" charset="0"/>
              </a:rPr>
              <a:t> </a:t>
            </a:r>
            <a:r>
              <a:rPr lang="en-US" dirty="0" smtClean="0">
                <a:latin typeface="Consolas" panose="020B0609020204030204" pitchFamily="49" charset="0"/>
              </a:rPr>
              <a:t>       // Your partner's pointer to a partner is now</a:t>
            </a:r>
          </a:p>
          <a:p>
            <a:pPr marL="1314450" lvl="3" indent="0">
              <a:buNone/>
            </a:pPr>
            <a:r>
              <a:rPr lang="en-US" dirty="0">
                <a:latin typeface="Consolas" panose="020B0609020204030204" pitchFamily="49" charset="0"/>
              </a:rPr>
              <a:t> </a:t>
            </a:r>
            <a:r>
              <a:rPr lang="en-US" dirty="0" smtClean="0">
                <a:latin typeface="Consolas" panose="020B0609020204030204" pitchFamily="49" charset="0"/>
              </a:rPr>
              <a:t>       // set to '</a:t>
            </a:r>
            <a:r>
              <a:rPr lang="en-US" dirty="0" err="1" smtClean="0">
                <a:latin typeface="Consolas" panose="020B0609020204030204" pitchFamily="49" charset="0"/>
              </a:rPr>
              <a:t>nullptr</a:t>
            </a:r>
            <a:r>
              <a:rPr lang="en-US" dirty="0" smtClean="0">
                <a:latin typeface="Consolas" panose="020B0609020204030204" pitchFamily="49" charset="0"/>
              </a:rPr>
              <a:t>'</a:t>
            </a:r>
          </a:p>
          <a:p>
            <a:pPr marL="1314450" lvl="3"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p_partner</a:t>
            </a:r>
            <a:r>
              <a:rPr lang="en-US" dirty="0" smtClean="0">
                <a:latin typeface="Consolas" panose="020B0609020204030204" pitchFamily="49" charset="0"/>
              </a:rPr>
              <a:t>-&gt;</a:t>
            </a:r>
            <a:r>
              <a:rPr lang="en-US" dirty="0" err="1" smtClean="0">
                <a:latin typeface="Consolas" panose="020B0609020204030204" pitchFamily="49" charset="0"/>
              </a:rPr>
              <a:t>p_partner</a:t>
            </a:r>
            <a:r>
              <a:rPr lang="en-US" dirty="0" smtClean="0">
                <a:latin typeface="Consolas" panose="020B0609020204030204" pitchFamily="49" charset="0"/>
              </a:rPr>
              <a:t> = </a:t>
            </a:r>
            <a:r>
              <a:rPr lang="en-US" dirty="0" err="1" smtClean="0">
                <a:latin typeface="Consolas" panose="020B0609020204030204" pitchFamily="49" charset="0"/>
              </a:rPr>
              <a:t>nullptr</a:t>
            </a:r>
            <a:r>
              <a:rPr lang="en-US" dirty="0" smtClean="0">
                <a:latin typeface="Consolas" panose="020B0609020204030204" pitchFamily="49" charset="0"/>
              </a:rPr>
              <a:t>;</a:t>
            </a:r>
          </a:p>
          <a:p>
            <a:pPr marL="1314450" lvl="3" indent="0">
              <a:buNone/>
            </a:pPr>
            <a:r>
              <a:rPr lang="en-US" dirty="0">
                <a:latin typeface="Consolas" panose="020B0609020204030204" pitchFamily="49" charset="0"/>
              </a:rPr>
              <a:t> </a:t>
            </a:r>
            <a:r>
              <a:rPr lang="en-US" dirty="0" smtClean="0">
                <a:latin typeface="Consolas" panose="020B0609020204030204" pitchFamily="49" charset="0"/>
              </a:rPr>
              <a:t>   }</a:t>
            </a:r>
          </a:p>
          <a:p>
            <a:pPr marL="1314450" lvl="3" indent="0">
              <a:buNone/>
            </a:pPr>
            <a:r>
              <a:rPr lang="en-US" dirty="0">
                <a:latin typeface="Consolas" panose="020B0609020204030204" pitchFamily="49" charset="0"/>
              </a:rPr>
              <a:t>}</a:t>
            </a:r>
          </a:p>
        </p:txBody>
      </p:sp>
    </p:spTree>
    <p:extLst>
      <p:ext uri="{BB962C8B-B14F-4D97-AF65-F5344CB8AC3E}">
        <p14:creationId xmlns:p14="http://schemas.microsoft.com/office/powerpoint/2010/main" val="289044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 variables</a:t>
            </a:r>
            <a:endParaRPr lang="en-CA" dirty="0"/>
          </a:p>
        </p:txBody>
      </p:sp>
      <p:sp>
        <p:nvSpPr>
          <p:cNvPr id="3" name="Content Placeholder 2"/>
          <p:cNvSpPr>
            <a:spLocks noGrp="1"/>
          </p:cNvSpPr>
          <p:nvPr>
            <p:ph idx="1"/>
          </p:nvPr>
        </p:nvSpPr>
        <p:spPr/>
        <p:txBody>
          <a:bodyPr/>
          <a:lstStyle/>
          <a:p>
            <a:r>
              <a:rPr lang="en-CA" dirty="0" smtClean="0"/>
              <a:t>To this point, we have called member functions:</a:t>
            </a:r>
          </a:p>
          <a:p>
            <a:pPr marL="800100" lvl="2" indent="0">
              <a:buNone/>
            </a:pPr>
            <a:r>
              <a:rPr lang="en-US" dirty="0" smtClean="0">
                <a:latin typeface="Consolas" panose="020B0609020204030204" pitchFamily="49" charset="0"/>
                <a:cs typeface="Consolas" panose="020B0609020204030204" pitchFamily="49" charset="0"/>
              </a:rPr>
              <a:t>double Vector_3d::norm()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return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sqrt</a:t>
            </a:r>
            <a:r>
              <a:rPr lang="en-US" dirty="0" smtClean="0">
                <a:latin typeface="Consolas" panose="020B0609020204030204" pitchFamily="49" charset="0"/>
              </a:rPr>
              <a:t>( x*x + y*y + z*z );</a:t>
            </a:r>
          </a:p>
          <a:p>
            <a:pPr marL="800100" lvl="2" indent="0">
              <a:buNone/>
            </a:pPr>
            <a:r>
              <a:rPr lang="en-US" dirty="0" smtClean="0">
                <a:latin typeface="Consolas" panose="020B0609020204030204" pitchFamily="49" charset="0"/>
              </a:rPr>
              <a:t>}</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Vector_3d Vector_3d::operator*( double s )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return Vector_3d{ x*s, y*s, z*s };</a:t>
            </a:r>
          </a:p>
          <a:p>
            <a:pPr marL="800100" lvl="2" indent="0">
              <a:buNone/>
            </a:pPr>
            <a:r>
              <a:rPr lang="en-US" dirty="0">
                <a:latin typeface="Consolas" panose="020B0609020204030204" pitchFamily="49" charset="0"/>
              </a:rPr>
              <a:t>}</a:t>
            </a: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this</a:t>
            </a:r>
            <a:r>
              <a:rPr lang="en-CA" dirty="0" smtClean="0"/>
              <a:t> keyword</a:t>
            </a:r>
            <a:endParaRPr lang="en-CA" dirty="0"/>
          </a:p>
          <a:p>
            <a:pPr lvl="1"/>
            <a:r>
              <a:rPr lang="en-CA" dirty="0" smtClean="0"/>
              <a:t>Know that it stores the address of the object being called</a:t>
            </a:r>
          </a:p>
          <a:p>
            <a:pPr lvl="1"/>
            <a:r>
              <a:rPr lang="en-US" dirty="0" smtClean="0"/>
              <a:t>Understand that it can be used to:</a:t>
            </a:r>
          </a:p>
          <a:p>
            <a:pPr lvl="2"/>
            <a:r>
              <a:rPr lang="en-US" dirty="0" smtClean="0"/>
              <a:t>Identify the object</a:t>
            </a:r>
          </a:p>
          <a:p>
            <a:pPr lvl="2"/>
            <a:r>
              <a:rPr lang="en-US" dirty="0" smtClean="0"/>
              <a:t>Allow another object to know this object’s address</a:t>
            </a:r>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US" sz="1800" dirty="0"/>
              <a:t>	</a:t>
            </a:r>
            <a:r>
              <a:rPr lang="en-CA" sz="1800" dirty="0">
                <a:hlinkClick r:id="rId2"/>
              </a:rPr>
              <a:t>https://en.wikipedia.org/wiki/This_(computer_programming)#C++</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a:t>
            </a:r>
            <a:endParaRPr lang="en-CA" dirty="0"/>
          </a:p>
        </p:txBody>
      </p:sp>
      <p:sp>
        <p:nvSpPr>
          <p:cNvPr id="3" name="Content Placeholder 2"/>
          <p:cNvSpPr>
            <a:spLocks noGrp="1"/>
          </p:cNvSpPr>
          <p:nvPr>
            <p:ph idx="1"/>
          </p:nvPr>
        </p:nvSpPr>
        <p:spPr/>
        <p:txBody>
          <a:bodyPr/>
          <a:lstStyle/>
          <a:p>
            <a:r>
              <a:rPr lang="en-US" dirty="0" smtClean="0"/>
              <a:t>Suppose we wrote a function:</a:t>
            </a:r>
          </a:p>
          <a:p>
            <a:pPr marL="800100" lvl="2" indent="0">
              <a:buNone/>
            </a:pPr>
            <a:r>
              <a:rPr lang="en-US" dirty="0">
                <a:latin typeface="Consolas" panose="020B0609020204030204" pitchFamily="49" charset="0"/>
                <a:cs typeface="Consolas" panose="020B0609020204030204" pitchFamily="49" charset="0"/>
              </a:rPr>
              <a:t>double </a:t>
            </a:r>
            <a:r>
              <a:rPr lang="en-US" dirty="0" smtClean="0">
                <a:latin typeface="Consolas" panose="020B0609020204030204" pitchFamily="49" charset="0"/>
                <a:cs typeface="Consolas" panose="020B0609020204030204" pitchFamily="49" charset="0"/>
              </a:rPr>
              <a:t>norm( Vector_3d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&amp;v ) </a:t>
            </a:r>
            <a:r>
              <a:rPr lang="en-US" dirty="0" err="1">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rPr>
              <a:t>    return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sqrt</a:t>
            </a:r>
            <a:r>
              <a:rPr lang="en-US" dirty="0">
                <a:latin typeface="Consolas" panose="020B0609020204030204" pitchFamily="49" charset="0"/>
              </a:rPr>
              <a:t>( </a:t>
            </a:r>
            <a:r>
              <a:rPr lang="en-US" dirty="0" err="1" smtClean="0">
                <a:latin typeface="Consolas" panose="020B0609020204030204" pitchFamily="49" charset="0"/>
              </a:rPr>
              <a:t>v.x</a:t>
            </a:r>
            <a:r>
              <a:rPr lang="en-US" dirty="0" smtClean="0">
                <a:latin typeface="Consolas" panose="020B0609020204030204" pitchFamily="49" charset="0"/>
              </a:rPr>
              <a:t>*</a:t>
            </a:r>
            <a:r>
              <a:rPr lang="en-US" dirty="0" err="1" smtClean="0">
                <a:latin typeface="Consolas" panose="020B0609020204030204" pitchFamily="49" charset="0"/>
              </a:rPr>
              <a:t>v.x</a:t>
            </a:r>
            <a:r>
              <a:rPr lang="en-US" dirty="0" smtClean="0">
                <a:latin typeface="Consolas" panose="020B0609020204030204" pitchFamily="49" charset="0"/>
              </a:rPr>
              <a:t> </a:t>
            </a:r>
            <a:r>
              <a:rPr lang="en-US" dirty="0">
                <a:latin typeface="Consolas" panose="020B0609020204030204" pitchFamily="49" charset="0"/>
              </a:rPr>
              <a:t>+ </a:t>
            </a:r>
            <a:r>
              <a:rPr lang="en-US" dirty="0" err="1" smtClean="0">
                <a:latin typeface="Consolas" panose="020B0609020204030204" pitchFamily="49" charset="0"/>
              </a:rPr>
              <a:t>v.y</a:t>
            </a:r>
            <a:r>
              <a:rPr lang="en-US" dirty="0" smtClean="0">
                <a:latin typeface="Consolas" panose="020B0609020204030204" pitchFamily="49" charset="0"/>
              </a:rPr>
              <a:t>*</a:t>
            </a:r>
            <a:r>
              <a:rPr lang="en-US" dirty="0" err="1" smtClean="0">
                <a:latin typeface="Consolas" panose="020B0609020204030204" pitchFamily="49" charset="0"/>
              </a:rPr>
              <a:t>v.y</a:t>
            </a:r>
            <a:r>
              <a:rPr lang="en-US" dirty="0" smtClean="0">
                <a:latin typeface="Consolas" panose="020B0609020204030204" pitchFamily="49" charset="0"/>
              </a:rPr>
              <a:t> </a:t>
            </a:r>
            <a:r>
              <a:rPr lang="en-US" dirty="0">
                <a:latin typeface="Consolas" panose="020B0609020204030204" pitchFamily="49" charset="0"/>
              </a:rPr>
              <a:t>+ </a:t>
            </a:r>
            <a:r>
              <a:rPr lang="en-US" dirty="0" err="1" smtClean="0">
                <a:latin typeface="Consolas" panose="020B0609020204030204" pitchFamily="49" charset="0"/>
              </a:rPr>
              <a:t>v.z</a:t>
            </a:r>
            <a:r>
              <a:rPr lang="en-US" dirty="0" smtClean="0">
                <a:latin typeface="Consolas" panose="020B0609020204030204" pitchFamily="49" charset="0"/>
              </a:rPr>
              <a:t>*</a:t>
            </a:r>
            <a:r>
              <a:rPr lang="en-US" dirty="0" err="1" smtClean="0">
                <a:latin typeface="Consolas" panose="020B0609020204030204" pitchFamily="49" charset="0"/>
              </a:rPr>
              <a:t>v.z</a:t>
            </a:r>
            <a:r>
              <a:rPr lang="en-US" dirty="0" smtClean="0">
                <a:latin typeface="Consolas" panose="020B0609020204030204" pitchFamily="49" charset="0"/>
              </a:rPr>
              <a:t> </a:t>
            </a:r>
            <a:r>
              <a:rPr lang="en-US" dirty="0">
                <a:latin typeface="Consolas" panose="020B0609020204030204" pitchFamily="49" charset="0"/>
              </a:rPr>
              <a:t>);</a:t>
            </a:r>
          </a:p>
          <a:p>
            <a:pPr marL="800100" lvl="2" indent="0">
              <a:buNone/>
            </a:pPr>
            <a:r>
              <a:rPr lang="en-US" dirty="0">
                <a:latin typeface="Consolas" panose="020B0609020204030204" pitchFamily="49" charset="0"/>
              </a:rPr>
              <a:t>}</a:t>
            </a:r>
          </a:p>
          <a:p>
            <a:endParaRPr lang="en-US" dirty="0" smtClean="0"/>
          </a:p>
          <a:p>
            <a:r>
              <a:rPr lang="en-US" dirty="0" smtClean="0"/>
              <a:t>We can access the vector itself:</a:t>
            </a:r>
            <a:endParaRPr lang="en-US" dirty="0"/>
          </a:p>
          <a:p>
            <a:pPr marL="800100" lvl="2" indent="0">
              <a:buNone/>
            </a:pPr>
            <a:r>
              <a:rPr lang="en-US" dirty="0">
                <a:latin typeface="Consolas" panose="020B0609020204030204" pitchFamily="49" charset="0"/>
                <a:cs typeface="Consolas" panose="020B0609020204030204" pitchFamily="49" charset="0"/>
              </a:rPr>
              <a:t>double norm( Vector_3d </a:t>
            </a:r>
            <a:r>
              <a:rPr lang="en-US" dirty="0" err="1">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&amp;v ) </a:t>
            </a:r>
            <a:r>
              <a:rPr lang="en-US" dirty="0" err="1">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"The address of 'v' is "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&lt;&lt; &amp;v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Vector_3d *</a:t>
            </a:r>
            <a:r>
              <a:rPr lang="en-US" dirty="0" err="1" smtClean="0">
                <a:latin typeface="Consolas" panose="020B0609020204030204" pitchFamily="49" charset="0"/>
              </a:rPr>
              <a:t>p_v</a:t>
            </a:r>
            <a:r>
              <a:rPr lang="en-US" dirty="0" smtClean="0">
                <a:latin typeface="Consolas" panose="020B0609020204030204" pitchFamily="49" charset="0"/>
              </a:rPr>
              <a:t> = &amp;v;</a:t>
            </a:r>
          </a:p>
          <a:p>
            <a:pPr marL="800100" lvl="2" indent="0">
              <a:buNone/>
            </a:pPr>
            <a:r>
              <a:rPr lang="en-US" dirty="0" smtClean="0">
                <a:latin typeface="Consolas" panose="020B0609020204030204" pitchFamily="49" charset="0"/>
              </a:rPr>
              <a:t>    </a:t>
            </a:r>
            <a:r>
              <a:rPr lang="en-US" dirty="0">
                <a:latin typeface="Consolas" panose="020B0609020204030204" pitchFamily="49" charset="0"/>
              </a:rPr>
              <a:t>return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sqrt</a:t>
            </a:r>
            <a:r>
              <a:rPr lang="en-US" dirty="0">
                <a:latin typeface="Consolas" panose="020B0609020204030204" pitchFamily="49" charset="0"/>
              </a:rPr>
              <a:t>( </a:t>
            </a:r>
            <a:r>
              <a:rPr lang="en-US" dirty="0" err="1" smtClean="0">
                <a:latin typeface="Consolas" panose="020B0609020204030204" pitchFamily="49" charset="0"/>
              </a:rPr>
              <a:t>p_v</a:t>
            </a:r>
            <a:r>
              <a:rPr lang="en-US" dirty="0" smtClean="0">
                <a:latin typeface="Consolas" panose="020B0609020204030204" pitchFamily="49" charset="0"/>
              </a:rPr>
              <a:t>-&gt;x*</a:t>
            </a:r>
            <a:r>
              <a:rPr lang="en-US" dirty="0" err="1" smtClean="0">
                <a:latin typeface="Consolas" panose="020B0609020204030204" pitchFamily="49" charset="0"/>
              </a:rPr>
              <a:t>p_v</a:t>
            </a:r>
            <a:r>
              <a:rPr lang="en-US" dirty="0" smtClean="0">
                <a:latin typeface="Consolas" panose="020B0609020204030204" pitchFamily="49" charset="0"/>
              </a:rPr>
              <a:t>-&gt;x</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a:latin typeface="Consolas" panose="020B0609020204030204" pitchFamily="49" charset="0"/>
              </a:rPr>
              <a:t>+ </a:t>
            </a:r>
            <a:r>
              <a:rPr lang="en-US" dirty="0" err="1">
                <a:latin typeface="Consolas" panose="020B0609020204030204" pitchFamily="49" charset="0"/>
              </a:rPr>
              <a:t>p_v</a:t>
            </a:r>
            <a:r>
              <a:rPr lang="en-US" dirty="0">
                <a:latin typeface="Consolas" panose="020B0609020204030204" pitchFamily="49" charset="0"/>
              </a:rPr>
              <a:t>-</a:t>
            </a:r>
            <a:r>
              <a:rPr lang="en-US" dirty="0" smtClean="0">
                <a:latin typeface="Consolas" panose="020B0609020204030204" pitchFamily="49" charset="0"/>
              </a:rPr>
              <a:t>&gt;y*</a:t>
            </a:r>
            <a:r>
              <a:rPr lang="en-US" dirty="0" err="1" smtClean="0">
                <a:latin typeface="Consolas" panose="020B0609020204030204" pitchFamily="49" charset="0"/>
              </a:rPr>
              <a:t>p_v</a:t>
            </a:r>
            <a:r>
              <a:rPr lang="en-US" dirty="0" smtClean="0">
                <a:latin typeface="Consolas" panose="020B0609020204030204" pitchFamily="49" charset="0"/>
              </a:rPr>
              <a:t>-&gt;y</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a:latin typeface="Consolas" panose="020B0609020204030204" pitchFamily="49" charset="0"/>
              </a:rPr>
              <a:t>+ </a:t>
            </a:r>
            <a:r>
              <a:rPr lang="en-US" dirty="0" err="1">
                <a:latin typeface="Consolas" panose="020B0609020204030204" pitchFamily="49" charset="0"/>
              </a:rPr>
              <a:t>p_v</a:t>
            </a:r>
            <a:r>
              <a:rPr lang="en-US" dirty="0">
                <a:latin typeface="Consolas" panose="020B0609020204030204" pitchFamily="49" charset="0"/>
              </a:rPr>
              <a:t>-</a:t>
            </a:r>
            <a:r>
              <a:rPr lang="en-US" dirty="0" smtClean="0">
                <a:latin typeface="Consolas" panose="020B0609020204030204" pitchFamily="49" charset="0"/>
              </a:rPr>
              <a:t>&gt;z*</a:t>
            </a:r>
            <a:r>
              <a:rPr lang="en-US" dirty="0" err="1" smtClean="0">
                <a:latin typeface="Consolas" panose="020B0609020204030204" pitchFamily="49" charset="0"/>
              </a:rPr>
              <a:t>p_v</a:t>
            </a:r>
            <a:r>
              <a:rPr lang="en-US" dirty="0" smtClean="0">
                <a:latin typeface="Consolas" panose="020B0609020204030204" pitchFamily="49" charset="0"/>
              </a:rPr>
              <a:t>-&gt;z </a:t>
            </a:r>
            <a:r>
              <a:rPr lang="en-US" dirty="0">
                <a:latin typeface="Consolas" panose="020B0609020204030204" pitchFamily="49" charset="0"/>
              </a:rPr>
              <a:t>);</a:t>
            </a:r>
          </a:p>
          <a:p>
            <a:pPr marL="800100" lvl="2" indent="0">
              <a:buNone/>
            </a:pPr>
            <a:r>
              <a:rPr lang="en-US" dirty="0" smtClean="0">
                <a:latin typeface="Consolas" panose="020B0609020204030204" pitchFamily="49" charset="0"/>
              </a:rPr>
              <a:t>}</a:t>
            </a:r>
            <a:endParaRPr lang="en-US" dirty="0">
              <a:latin typeface="Consolas" panose="020B0609020204030204" pitchFamily="49" charset="0"/>
            </a:endParaRPr>
          </a:p>
        </p:txBody>
      </p:sp>
      <p:sp>
        <p:nvSpPr>
          <p:cNvPr id="4" name="TextBox 3"/>
          <p:cNvSpPr txBox="1"/>
          <p:nvPr/>
        </p:nvSpPr>
        <p:spPr>
          <a:xfrm>
            <a:off x="4572000" y="2751827"/>
            <a:ext cx="3419526"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Pass by reference:</a:t>
            </a:r>
          </a:p>
          <a:p>
            <a:r>
              <a:rPr lang="en-US" dirty="0">
                <a:solidFill>
                  <a:srgbClr val="0070C0"/>
                </a:solidFill>
                <a:latin typeface="Georgia" panose="02040502050405020303" pitchFamily="18" charset="0"/>
              </a:rPr>
              <a:t> </a:t>
            </a:r>
            <a:r>
              <a:rPr lang="en-US" dirty="0" smtClean="0">
                <a:solidFill>
                  <a:srgbClr val="0070C0"/>
                </a:solidFill>
                <a:latin typeface="Georgia" panose="02040502050405020303" pitchFamily="18" charset="0"/>
              </a:rPr>
              <a:t>    </a:t>
            </a:r>
            <a:r>
              <a:rPr lang="en-US" dirty="0" smtClean="0">
                <a:solidFill>
                  <a:srgbClr val="0070C0"/>
                </a:solidFill>
                <a:latin typeface="Consolas" panose="020B0609020204030204" pitchFamily="49" charset="0"/>
              </a:rPr>
              <a:t>v</a:t>
            </a:r>
            <a:r>
              <a:rPr lang="en-US" dirty="0" smtClean="0">
                <a:solidFill>
                  <a:srgbClr val="0070C0"/>
                </a:solidFill>
                <a:latin typeface="Georgia" panose="02040502050405020303" pitchFamily="18" charset="0"/>
              </a:rPr>
              <a:t> is an alias for the argument</a:t>
            </a:r>
            <a:endParaRPr lang="en-CA" dirty="0">
              <a:solidFill>
                <a:srgbClr val="0070C0"/>
              </a:solidFill>
              <a:latin typeface="Georgia" panose="02040502050405020303" pitchFamily="18" charset="0"/>
            </a:endParaRPr>
          </a:p>
        </p:txBody>
      </p:sp>
      <p:cxnSp>
        <p:nvCxnSpPr>
          <p:cNvPr id="6" name="Straight Arrow Connector 5"/>
          <p:cNvCxnSpPr/>
          <p:nvPr/>
        </p:nvCxnSpPr>
        <p:spPr>
          <a:xfrm flipH="1">
            <a:off x="5220072" y="3356992"/>
            <a:ext cx="216024" cy="360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572000" y="4869160"/>
            <a:ext cx="1191612" cy="288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78885" y="4643844"/>
            <a:ext cx="1846980" cy="369332"/>
          </a:xfrm>
          <a:prstGeom prst="rect">
            <a:avLst/>
          </a:prstGeom>
          <a:noFill/>
        </p:spPr>
        <p:txBody>
          <a:bodyPr wrap="none" rtlCol="0">
            <a:spAutoFit/>
          </a:bodyPr>
          <a:lstStyle/>
          <a:p>
            <a:r>
              <a:rPr lang="en-US" dirty="0" smtClean="0">
                <a:solidFill>
                  <a:srgbClr val="0070C0"/>
                </a:solidFill>
                <a:latin typeface="Georgia" panose="02040502050405020303" pitchFamily="18" charset="0"/>
              </a:rPr>
              <a:t>The address of </a:t>
            </a:r>
            <a:r>
              <a:rPr lang="en-US" dirty="0" smtClean="0">
                <a:solidFill>
                  <a:srgbClr val="0070C0"/>
                </a:solidFill>
                <a:latin typeface="Consolas" panose="020B0609020204030204" pitchFamily="49" charset="0"/>
              </a:rPr>
              <a:t>v</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353815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rPr>
              <a:t>this</a:t>
            </a:r>
            <a:r>
              <a:rPr lang="en-US" dirty="0" smtClean="0"/>
              <a:t> as an implied parameter</a:t>
            </a:r>
            <a:endParaRPr lang="en-CA" dirty="0"/>
          </a:p>
        </p:txBody>
      </p:sp>
      <p:sp>
        <p:nvSpPr>
          <p:cNvPr id="3" name="Content Placeholder 2"/>
          <p:cNvSpPr>
            <a:spLocks noGrp="1"/>
          </p:cNvSpPr>
          <p:nvPr>
            <p:ph idx="1"/>
          </p:nvPr>
        </p:nvSpPr>
        <p:spPr/>
        <p:txBody>
          <a:bodyPr/>
          <a:lstStyle/>
          <a:p>
            <a:r>
              <a:rPr lang="en-CA" dirty="0" smtClean="0"/>
              <a:t>Each member function has an </a:t>
            </a:r>
            <a:r>
              <a:rPr lang="en-CA" i="1" dirty="0" smtClean="0"/>
              <a:t>implied </a:t>
            </a:r>
            <a:r>
              <a:rPr lang="en-CA" dirty="0" smtClean="0"/>
              <a:t>parameter</a:t>
            </a:r>
          </a:p>
          <a:p>
            <a:pPr lvl="1"/>
            <a:r>
              <a:rPr lang="en-US" dirty="0" smtClean="0"/>
              <a:t>The name of the implied parameter is this and it is assigned the address of the object on which the member function is called</a:t>
            </a:r>
            <a:endParaRPr lang="en-CA" dirty="0" smtClean="0"/>
          </a:p>
          <a:p>
            <a:pPr marL="800100" lvl="2" indent="0">
              <a:buNone/>
            </a:pPr>
            <a:endParaRPr lang="en-US" dirty="0" smtClean="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double Vector_3d::norm()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"The address of 'this' is "</a:t>
            </a:r>
          </a:p>
          <a:p>
            <a:pPr marL="800100" lvl="2" indent="0">
              <a:buNone/>
            </a:pPr>
            <a:r>
              <a:rPr lang="en-US" dirty="0" smtClean="0">
                <a:latin typeface="Consolas" panose="020B0609020204030204" pitchFamily="49" charset="0"/>
              </a:rPr>
              <a:t>              &lt;&lt; this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buNone/>
            </a:pPr>
            <a:endParaRPr lang="en-US" dirty="0" smtClean="0">
              <a:latin typeface="Consolas" panose="020B0609020204030204" pitchFamily="49" charset="0"/>
            </a:endParaRPr>
          </a:p>
          <a:p>
            <a:pPr marL="800100" lvl="2" indent="0">
              <a:buNone/>
            </a:pPr>
            <a:r>
              <a:rPr lang="en-US" dirty="0" smtClean="0">
                <a:latin typeface="Consolas" panose="020B0609020204030204" pitchFamily="49" charset="0"/>
              </a:rPr>
              <a:t>    return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sqrt</a:t>
            </a:r>
            <a:r>
              <a:rPr lang="en-US" dirty="0" smtClean="0">
                <a:latin typeface="Consolas" panose="020B0609020204030204" pitchFamily="49" charset="0"/>
              </a:rPr>
              <a:t>( x*x + y*y + z*z );</a:t>
            </a:r>
          </a:p>
          <a:p>
            <a:pPr marL="800100" lvl="2" indent="0">
              <a:buNone/>
            </a:pPr>
            <a:r>
              <a:rPr lang="en-US" dirty="0" smtClean="0">
                <a:latin typeface="Consolas" panose="020B0609020204030204" pitchFamily="49" charset="0"/>
              </a:rPr>
              <a:t>}</a:t>
            </a:r>
          </a:p>
        </p:txBody>
      </p:sp>
    </p:spTree>
    <p:extLst>
      <p:ext uri="{BB962C8B-B14F-4D97-AF65-F5344CB8AC3E}">
        <p14:creationId xmlns:p14="http://schemas.microsoft.com/office/powerpoint/2010/main" val="3584204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this</a:t>
            </a:r>
            <a:r>
              <a:rPr lang="en-US" dirty="0"/>
              <a:t> as an implied parameter</a:t>
            </a:r>
            <a:endParaRPr lang="en-CA" dirty="0"/>
          </a:p>
        </p:txBody>
      </p:sp>
      <p:sp>
        <p:nvSpPr>
          <p:cNvPr id="3" name="Content Placeholder 2"/>
          <p:cNvSpPr>
            <a:spLocks noGrp="1"/>
          </p:cNvSpPr>
          <p:nvPr>
            <p:ph idx="1"/>
          </p:nvPr>
        </p:nvSpPr>
        <p:spPr/>
        <p:txBody>
          <a:bodyPr/>
          <a:lstStyle/>
          <a:p>
            <a:r>
              <a:rPr lang="en-CA" dirty="0" smtClean="0"/>
              <a:t>You can now see that this works:</a:t>
            </a:r>
          </a:p>
          <a:p>
            <a:pPr marL="800100" lvl="2" indent="0">
              <a:buNone/>
            </a:pP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main()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Vector_3d v{3.2, 2.7, 5.9};</a:t>
            </a:r>
          </a:p>
          <a:p>
            <a:pPr marL="800100" lvl="2" indent="0">
              <a:buNone/>
            </a:pPr>
            <a:endParaRPr lang="en-US" dirty="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cout</a:t>
            </a:r>
            <a:r>
              <a:rPr lang="en-US" dirty="0" smtClean="0">
                <a:latin typeface="Consolas" panose="020B0609020204030204" pitchFamily="49" charset="0"/>
                <a:cs typeface="Consolas" panose="020B0609020204030204" pitchFamily="49" charset="0"/>
              </a:rPr>
              <a:t> &lt;&lt; "The address of 'v' is "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&lt;&lt; &amp;v &lt;&lt;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endl</a:t>
            </a:r>
            <a:r>
              <a:rPr lang="en-US" dirty="0" smtClean="0">
                <a:latin typeface="Consolas" panose="020B0609020204030204" pitchFamily="49" charset="0"/>
                <a:cs typeface="Consolas" panose="020B0609020204030204" pitchFamily="49" charset="0"/>
              </a:rPr>
              <a:t>;</a:t>
            </a:r>
          </a:p>
          <a:p>
            <a:pPr marL="800100" lvl="2" indent="0">
              <a:buNone/>
            </a:pPr>
            <a:endParaRPr lang="en-US" dirty="0" smtClean="0">
              <a:latin typeface="Consolas" panose="020B0609020204030204" pitchFamily="49" charset="0"/>
              <a:cs typeface="Consolas" panose="020B0609020204030204" pitchFamily="49" charset="0"/>
            </a:endParaRP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cout</a:t>
            </a:r>
            <a:r>
              <a:rPr lang="en-US" dirty="0" smtClean="0">
                <a:latin typeface="Consolas" panose="020B0609020204030204" pitchFamily="49" charset="0"/>
                <a:cs typeface="Consolas" panose="020B0609020204030204" pitchFamily="49" charset="0"/>
              </a:rPr>
              <a:t> &lt;&lt; </a:t>
            </a:r>
            <a:r>
              <a:rPr lang="en-US" dirty="0" err="1" smtClean="0">
                <a:latin typeface="Consolas" panose="020B0609020204030204" pitchFamily="49" charset="0"/>
                <a:cs typeface="Consolas" panose="020B0609020204030204" pitchFamily="49" charset="0"/>
              </a:rPr>
              <a:t>v.norm</a:t>
            </a:r>
            <a:r>
              <a:rPr lang="en-US" dirty="0" smtClean="0">
                <a:latin typeface="Consolas" panose="020B0609020204030204" pitchFamily="49" charset="0"/>
                <a:cs typeface="Consolas" panose="020B0609020204030204" pitchFamily="49" charset="0"/>
              </a:rPr>
              <a:t>() &lt;&lt;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endl</a:t>
            </a:r>
            <a:r>
              <a:rPr lang="en-US" dirty="0" smtClean="0">
                <a:latin typeface="Consolas" panose="020B0609020204030204" pitchFamily="49" charset="0"/>
                <a:cs typeface="Consolas" panose="020B0609020204030204" pitchFamily="49" charset="0"/>
              </a:rPr>
              <a:t>;</a:t>
            </a:r>
          </a:p>
          <a:p>
            <a:pPr marL="800100" lvl="2" indent="0">
              <a:buNone/>
            </a:pPr>
            <a:endParaRPr lang="en-US" dirty="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    return 0;</a:t>
            </a:r>
          </a:p>
          <a:p>
            <a:pPr marL="800100" lvl="2" indent="0">
              <a:buNone/>
            </a:pPr>
            <a:r>
              <a:rPr lang="en-US" dirty="0">
                <a:latin typeface="Consolas" panose="020B0609020204030204" pitchFamily="49" charset="0"/>
                <a:cs typeface="Consolas" panose="020B0609020204030204" pitchFamily="49" charset="0"/>
              </a:rPr>
              <a:t>}</a:t>
            </a:r>
          </a:p>
        </p:txBody>
      </p:sp>
      <p:sp>
        <p:nvSpPr>
          <p:cNvPr id="4" name="Rectangle 3"/>
          <p:cNvSpPr/>
          <p:nvPr/>
        </p:nvSpPr>
        <p:spPr>
          <a:xfrm>
            <a:off x="5172849" y="1124744"/>
            <a:ext cx="3942151" cy="1200329"/>
          </a:xfrm>
          <a:prstGeom prst="rect">
            <a:avLst/>
          </a:prstGeom>
        </p:spPr>
        <p:txBody>
          <a:bodyPr wrap="square">
            <a:spAutoFit/>
          </a:bodyPr>
          <a:lstStyle/>
          <a:p>
            <a:pPr indent="-114300"/>
            <a:r>
              <a:rPr lang="en-US" sz="1200" dirty="0">
                <a:latin typeface="Consolas" panose="020B0609020204030204" pitchFamily="49" charset="0"/>
                <a:cs typeface="Consolas" panose="020B0609020204030204" pitchFamily="49" charset="0"/>
              </a:rPr>
              <a:t>double Vector_3d::norm() </a:t>
            </a:r>
            <a:r>
              <a:rPr lang="en-US" sz="1200" dirty="0" err="1">
                <a:latin typeface="Consolas" panose="020B0609020204030204" pitchFamily="49" charset="0"/>
                <a:cs typeface="Consolas" panose="020B0609020204030204" pitchFamily="49" charset="0"/>
              </a:rPr>
              <a:t>const</a:t>
            </a:r>
            <a:r>
              <a:rPr lang="en-US" sz="1200" dirty="0">
                <a:latin typeface="Consolas" panose="020B0609020204030204" pitchFamily="49" charset="0"/>
                <a:cs typeface="Consolas" panose="020B0609020204030204" pitchFamily="49" charset="0"/>
              </a:rPr>
              <a:t> {</a:t>
            </a:r>
          </a:p>
          <a:p>
            <a:pPr indent="-114300"/>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"The address of 'this' is "</a:t>
            </a:r>
          </a:p>
          <a:p>
            <a:pPr indent="-114300"/>
            <a:r>
              <a:rPr lang="en-US" sz="1200" dirty="0">
                <a:latin typeface="Consolas" panose="020B0609020204030204" pitchFamily="49" charset="0"/>
              </a:rPr>
              <a:t>              &lt;&lt; this &lt;&lt;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indent="-114300"/>
            <a:endParaRPr lang="en-US" sz="1200" dirty="0">
              <a:latin typeface="Consolas" panose="020B0609020204030204" pitchFamily="49" charset="0"/>
            </a:endParaRPr>
          </a:p>
          <a:p>
            <a:pPr indent="-114300"/>
            <a:r>
              <a:rPr lang="en-US" sz="1200" dirty="0">
                <a:latin typeface="Consolas" panose="020B0609020204030204" pitchFamily="49" charset="0"/>
              </a:rPr>
              <a:t>    return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sqrt</a:t>
            </a:r>
            <a:r>
              <a:rPr lang="en-US" sz="1200" dirty="0">
                <a:latin typeface="Consolas" panose="020B0609020204030204" pitchFamily="49" charset="0"/>
              </a:rPr>
              <a:t>( x*x + y*y + z*z );</a:t>
            </a:r>
          </a:p>
          <a:p>
            <a:pPr indent="-114300"/>
            <a:r>
              <a:rPr lang="en-US" sz="1200" dirty="0">
                <a:latin typeface="Consolas" panose="020B0609020204030204" pitchFamily="49" charset="0"/>
              </a:rPr>
              <a:t>}</a:t>
            </a:r>
          </a:p>
        </p:txBody>
      </p:sp>
      <p:sp>
        <p:nvSpPr>
          <p:cNvPr id="5" name="Rectangle 4"/>
          <p:cNvSpPr/>
          <p:nvPr/>
        </p:nvSpPr>
        <p:spPr>
          <a:xfrm>
            <a:off x="2400541" y="5301208"/>
            <a:ext cx="5544615" cy="1200329"/>
          </a:xfrm>
          <a:prstGeom prst="rect">
            <a:avLst/>
          </a:prstGeom>
        </p:spPr>
        <p:txBody>
          <a:bodyPr wrap="square">
            <a:spAutoFit/>
          </a:bodyPr>
          <a:lstStyle/>
          <a:p>
            <a:pPr indent="-114300"/>
            <a:r>
              <a:rPr lang="en-US" dirty="0" smtClean="0">
                <a:solidFill>
                  <a:srgbClr val="0070C0"/>
                </a:solidFill>
                <a:latin typeface="Georgia" panose="02040502050405020303" pitchFamily="18" charset="0"/>
              </a:rPr>
              <a:t>Output:</a:t>
            </a:r>
          </a:p>
          <a:p>
            <a:pPr indent="-114300"/>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a:t>
            </a:r>
            <a:r>
              <a:rPr lang="en-CA" dirty="0">
                <a:solidFill>
                  <a:srgbClr val="0070C0"/>
                </a:solidFill>
                <a:latin typeface="Consolas" panose="020B0609020204030204" pitchFamily="49" charset="0"/>
              </a:rPr>
              <a:t>The address of 'v' is </a:t>
            </a:r>
            <a:r>
              <a:rPr lang="en-US" dirty="0" smtClean="0">
                <a:solidFill>
                  <a:srgbClr val="0070C0"/>
                </a:solidFill>
                <a:latin typeface="Consolas" panose="020B0609020204030204" pitchFamily="49" charset="0"/>
              </a:rPr>
              <a:t>0xff387a98cb8</a:t>
            </a:r>
          </a:p>
          <a:p>
            <a:pPr indent="-114300"/>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a:t>
            </a:r>
            <a:r>
              <a:rPr lang="en-CA" dirty="0">
                <a:solidFill>
                  <a:srgbClr val="0070C0"/>
                </a:solidFill>
                <a:latin typeface="Consolas" panose="020B0609020204030204" pitchFamily="49" charset="0"/>
              </a:rPr>
              <a:t>The address of 'this' is </a:t>
            </a:r>
            <a:r>
              <a:rPr lang="en-US" dirty="0" smtClean="0">
                <a:solidFill>
                  <a:srgbClr val="0070C0"/>
                </a:solidFill>
                <a:latin typeface="Consolas" panose="020B0609020204030204" pitchFamily="49" charset="0"/>
              </a:rPr>
              <a:t>0xff387a98cb8</a:t>
            </a:r>
          </a:p>
          <a:p>
            <a:pPr indent="-114300"/>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52.34 </a:t>
            </a:r>
            <a:endParaRPr lang="en-US"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83562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this</a:t>
            </a:r>
            <a:r>
              <a:rPr lang="en-US" dirty="0"/>
              <a:t> as an implied parameter</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Thus, if </a:t>
            </a:r>
            <a:r>
              <a:rPr lang="en-CA" dirty="0" smtClean="0">
                <a:solidFill>
                  <a:prstClr val="black"/>
                </a:solidFill>
                <a:latin typeface="Consolas" panose="020B0609020204030204" pitchFamily="49" charset="0"/>
              </a:rPr>
              <a:t>this</a:t>
            </a:r>
            <a:r>
              <a:rPr lang="en-CA" dirty="0" smtClean="0">
                <a:solidFill>
                  <a:prstClr val="black"/>
                </a:solidFill>
              </a:rPr>
              <a:t> is a pointer to this object, </a:t>
            </a:r>
            <a:r>
              <a:rPr lang="en-CA" dirty="0" smtClean="0">
                <a:solidFill>
                  <a:prstClr val="black"/>
                </a:solidFill>
                <a:latin typeface="Consolas" panose="020B0609020204030204" pitchFamily="49" charset="0"/>
              </a:rPr>
              <a:t>*this</a:t>
            </a:r>
            <a:r>
              <a:rPr lang="en-CA" dirty="0" smtClean="0">
                <a:solidFill>
                  <a:prstClr val="black"/>
                </a:solidFill>
              </a:rPr>
              <a:t> is the object itself</a:t>
            </a:r>
          </a:p>
          <a:p>
            <a:pPr lvl="0"/>
            <a:endParaRPr lang="en-US" dirty="0">
              <a:solidFill>
                <a:prstClr val="black"/>
              </a:solidFill>
            </a:endParaRPr>
          </a:p>
          <a:p>
            <a:pPr marL="800100" lvl="2" indent="0">
              <a:buNone/>
            </a:pPr>
            <a:r>
              <a:rPr lang="en-US" sz="1600" dirty="0" smtClean="0">
                <a:latin typeface="Consolas" panose="020B0609020204030204" pitchFamily="49" charset="0"/>
                <a:cs typeface="Consolas" panose="020B0609020204030204" pitchFamily="49" charset="0"/>
              </a:rPr>
              <a:t>Vector_3d &amp;Vector_3d::operator*=( double s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x *= s;</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y *= s;</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z *= s;</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*this;</a:t>
            </a: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Vector_3d &amp;Vector_3d::</a:t>
            </a:r>
            <a:r>
              <a:rPr lang="en-US" sz="1600" dirty="0" smtClean="0">
                <a:latin typeface="Consolas" panose="020B0609020204030204" pitchFamily="49" charset="0"/>
                <a:cs typeface="Consolas" panose="020B0609020204030204" pitchFamily="49" charset="0"/>
              </a:rPr>
              <a:t>operator/=( </a:t>
            </a:r>
            <a:r>
              <a:rPr lang="en-US" sz="1600" dirty="0">
                <a:latin typeface="Consolas" panose="020B0609020204030204" pitchFamily="49" charset="0"/>
                <a:cs typeface="Consolas" panose="020B0609020204030204" pitchFamily="49" charset="0"/>
              </a:rPr>
              <a:t>double s ) {</a:t>
            </a:r>
          </a:p>
          <a:p>
            <a:pPr marL="800100" lvl="2" indent="0">
              <a:buNone/>
            </a:pPr>
            <a:r>
              <a:rPr lang="en-US" sz="1600" dirty="0">
                <a:latin typeface="Consolas" panose="020B0609020204030204" pitchFamily="49" charset="0"/>
                <a:cs typeface="Consolas" panose="020B0609020204030204" pitchFamily="49" charset="0"/>
              </a:rPr>
              <a:t>    x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a:t>
            </a:r>
          </a:p>
          <a:p>
            <a:pPr marL="800100" lvl="2" indent="0">
              <a:buNone/>
            </a:pPr>
            <a:r>
              <a:rPr lang="en-US" sz="1600" dirty="0">
                <a:latin typeface="Consolas" panose="020B0609020204030204" pitchFamily="49" charset="0"/>
                <a:cs typeface="Consolas" panose="020B0609020204030204" pitchFamily="49" charset="0"/>
              </a:rPr>
              <a:t>    y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a:t>
            </a:r>
          </a:p>
          <a:p>
            <a:pPr marL="800100" lvl="2" indent="0">
              <a:buNone/>
            </a:pPr>
            <a:r>
              <a:rPr lang="en-US" sz="1600" dirty="0">
                <a:latin typeface="Consolas" panose="020B0609020204030204" pitchFamily="49" charset="0"/>
                <a:cs typeface="Consolas" panose="020B0609020204030204" pitchFamily="49" charset="0"/>
              </a:rPr>
              <a:t>    z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return *this;</a:t>
            </a:r>
          </a:p>
          <a:p>
            <a:pPr marL="800100" lvl="2" indent="0">
              <a:buNone/>
            </a:pP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27597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this</a:t>
            </a:r>
            <a:r>
              <a:rPr lang="en-US" dirty="0"/>
              <a:t> as an </a:t>
            </a:r>
            <a:r>
              <a:rPr lang="en-US" dirty="0" smtClean="0"/>
              <a:t>identifier</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Remember that your </a:t>
            </a:r>
            <a:r>
              <a:rPr lang="en-CA" dirty="0" err="1" smtClean="0">
                <a:solidFill>
                  <a:prstClr val="black"/>
                </a:solidFill>
              </a:rPr>
              <a:t>uWaterloo</a:t>
            </a:r>
            <a:r>
              <a:rPr lang="en-CA" dirty="0" smtClean="0">
                <a:solidFill>
                  <a:prstClr val="black"/>
                </a:solidFill>
              </a:rPr>
              <a:t> Student Number is unique:</a:t>
            </a:r>
          </a:p>
          <a:p>
            <a:pPr lvl="1"/>
            <a:r>
              <a:rPr lang="en-US" dirty="0" smtClean="0">
                <a:solidFill>
                  <a:prstClr val="black"/>
                </a:solidFill>
              </a:rPr>
              <a:t>It is a number that uniquely identifies you</a:t>
            </a:r>
          </a:p>
          <a:p>
            <a:pPr lvl="1"/>
            <a:endParaRPr lang="en-US" dirty="0">
              <a:solidFill>
                <a:prstClr val="black"/>
              </a:solidFill>
            </a:endParaRPr>
          </a:p>
          <a:p>
            <a:r>
              <a:rPr lang="en-US" dirty="0" smtClean="0">
                <a:solidFill>
                  <a:prstClr val="black"/>
                </a:solidFill>
              </a:rPr>
              <a:t>In another sense, the address of an object is a unique identifier</a:t>
            </a:r>
          </a:p>
          <a:p>
            <a:pPr marL="800100" lvl="2" indent="0">
              <a:buNone/>
            </a:pPr>
            <a:r>
              <a:rPr lang="en-CA" sz="1600" dirty="0" smtClean="0">
                <a:latin typeface="Consolas" panose="020B0609020204030204" pitchFamily="49" charset="0"/>
                <a:cs typeface="Consolas" panose="020B0609020204030204" pitchFamily="49" charset="0"/>
              </a:rPr>
              <a:t>unsigned </a:t>
            </a:r>
            <a:r>
              <a:rPr lang="en-CA" sz="1600" dirty="0">
                <a:latin typeface="Consolas" panose="020B0609020204030204" pitchFamily="49" charset="0"/>
                <a:cs typeface="Consolas" panose="020B0609020204030204" pitchFamily="49" charset="0"/>
              </a:rPr>
              <a:t>long Vector_3d</a:t>
            </a:r>
            <a:r>
              <a:rPr lang="en-CA" sz="1600" dirty="0" smtClean="0">
                <a:latin typeface="Consolas" panose="020B0609020204030204" pitchFamily="49" charset="0"/>
                <a:cs typeface="Consolas" panose="020B0609020204030204" pitchFamily="49" charset="0"/>
              </a:rPr>
              <a:t>::address()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    // Reinterpret the address as if it was an 'unsigned long'</a:t>
            </a:r>
          </a:p>
          <a:p>
            <a:pPr marL="800100" lvl="2" indent="0">
              <a:buNone/>
            </a:pPr>
            <a:r>
              <a:rPr lang="en-US" sz="1600" dirty="0" smtClean="0">
                <a:latin typeface="Consolas" panose="020B0609020204030204" pitchFamily="49" charset="0"/>
                <a:cs typeface="Consolas" panose="020B0609020204030204" pitchFamily="49" charset="0"/>
              </a:rPr>
              <a:t>    return </a:t>
            </a:r>
            <a:r>
              <a:rPr lang="en-CA" sz="1600" dirty="0" err="1" smtClean="0">
                <a:solidFill>
                  <a:srgbClr val="0070C0"/>
                </a:solidFill>
                <a:latin typeface="Consolas" panose="020B0609020204030204" pitchFamily="49" charset="0"/>
                <a:cs typeface="Consolas" panose="020B0609020204030204" pitchFamily="49" charset="0"/>
              </a:rPr>
              <a:t>reinterpret_cast</a:t>
            </a:r>
            <a:r>
              <a:rPr lang="en-CA" sz="1600" dirty="0" smtClean="0">
                <a:solidFill>
                  <a:srgbClr val="0070C0"/>
                </a:solidFill>
                <a:latin typeface="Consolas" panose="020B0609020204030204" pitchFamily="49" charset="0"/>
                <a:cs typeface="Consolas" panose="020B0609020204030204" pitchFamily="49" charset="0"/>
              </a:rPr>
              <a:t>&lt;unsigned </a:t>
            </a:r>
            <a:r>
              <a:rPr lang="en-CA" sz="1600" dirty="0">
                <a:solidFill>
                  <a:srgbClr val="0070C0"/>
                </a:solidFill>
                <a:latin typeface="Consolas" panose="020B0609020204030204" pitchFamily="49" charset="0"/>
                <a:cs typeface="Consolas" panose="020B0609020204030204" pitchFamily="49" charset="0"/>
              </a:rPr>
              <a:t>long&gt;( this </a:t>
            </a:r>
            <a:r>
              <a:rPr lang="en-CA" sz="1600" dirty="0" smtClean="0">
                <a:solidFill>
                  <a:srgbClr val="0070C0"/>
                </a:solidFill>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smtClean="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unsigned </a:t>
            </a:r>
            <a:r>
              <a:rPr lang="en-CA" sz="1600" dirty="0">
                <a:latin typeface="Consolas" panose="020B0609020204030204" pitchFamily="49" charset="0"/>
                <a:cs typeface="Consolas" panose="020B0609020204030204" pitchFamily="49" charset="0"/>
              </a:rPr>
              <a:t>long Vector_3d::hash()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unsigned </a:t>
            </a:r>
            <a:r>
              <a:rPr lang="en-CA" sz="1600" dirty="0" smtClean="0">
                <a:latin typeface="Consolas" panose="020B0609020204030204" pitchFamily="49" charset="0"/>
                <a:cs typeface="Consolas" panose="020B0609020204030204" pitchFamily="49" charset="0"/>
              </a:rPr>
              <a:t>long</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hash_value</a:t>
            </a:r>
            <a:r>
              <a:rPr lang="en-CA" sz="1600" dirty="0">
                <a:latin typeface="Consolas" panose="020B0609020204030204" pitchFamily="49" charset="0"/>
                <a:cs typeface="Consolas" panose="020B0609020204030204" pitchFamily="49" charset="0"/>
              </a:rPr>
              <a:t>{</a:t>
            </a:r>
            <a:r>
              <a:rPr lang="en-CA" sz="1600" dirty="0" err="1">
                <a:solidFill>
                  <a:srgbClr val="0070C0"/>
                </a:solidFill>
                <a:latin typeface="Consolas" panose="020B0609020204030204" pitchFamily="49" charset="0"/>
                <a:cs typeface="Consolas" panose="020B0609020204030204" pitchFamily="49" charset="0"/>
              </a:rPr>
              <a:t>reinterpret_cast</a:t>
            </a:r>
            <a:r>
              <a:rPr lang="en-CA" sz="1600" dirty="0">
                <a:solidFill>
                  <a:srgbClr val="0070C0"/>
                </a:solidFill>
                <a:latin typeface="Consolas" panose="020B0609020204030204" pitchFamily="49" charset="0"/>
                <a:cs typeface="Consolas" panose="020B0609020204030204" pitchFamily="49" charset="0"/>
              </a:rPr>
              <a:t>&lt;unsigned long&gt;( this )</a:t>
            </a:r>
            <a:r>
              <a:rPr lang="en-CA" sz="1600" dirty="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return </a:t>
            </a:r>
            <a:r>
              <a:rPr lang="en-CA" sz="1600" b="1" dirty="0">
                <a:solidFill>
                  <a:srgbClr val="7030A0"/>
                </a:solidFill>
                <a:latin typeface="Consolas" panose="020B0609020204030204" pitchFamily="49" charset="0"/>
                <a:cs typeface="Consolas" panose="020B0609020204030204" pitchFamily="49" charset="0"/>
              </a:rPr>
              <a:t>11400714819323198549</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hash_value</a:t>
            </a:r>
            <a:r>
              <a:rPr lang="en-CA" sz="1600" dirty="0">
                <a:latin typeface="Consolas" panose="020B0609020204030204" pitchFamily="49" charset="0"/>
                <a:cs typeface="Consolas" panose="020B0609020204030204" pitchFamily="49" charset="0"/>
              </a:rPr>
              <a:t>;</a:t>
            </a:r>
          </a:p>
          <a:p>
            <a:pPr marL="8001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TextBox 3"/>
          <p:cNvSpPr txBox="1"/>
          <p:nvPr/>
        </p:nvSpPr>
        <p:spPr>
          <a:xfrm>
            <a:off x="3950455" y="6444044"/>
            <a:ext cx="2925801" cy="369332"/>
          </a:xfrm>
          <a:prstGeom prst="rect">
            <a:avLst/>
          </a:prstGeom>
          <a:noFill/>
        </p:spPr>
        <p:txBody>
          <a:bodyPr wrap="none" rtlCol="0">
            <a:spAutoFit/>
          </a:bodyPr>
          <a:lstStyle/>
          <a:p>
            <a:r>
              <a:rPr lang="en-US" dirty="0" smtClean="0">
                <a:solidFill>
                  <a:srgbClr val="7030A0"/>
                </a:solidFill>
                <a:latin typeface="Georgia" panose="02040502050405020303" pitchFamily="18" charset="0"/>
              </a:rPr>
              <a:t>A very large prime number</a:t>
            </a:r>
            <a:endParaRPr lang="en-CA" dirty="0">
              <a:solidFill>
                <a:srgbClr val="7030A0"/>
              </a:solidFill>
              <a:latin typeface="Georgia" panose="02040502050405020303" pitchFamily="18" charset="0"/>
            </a:endParaRPr>
          </a:p>
        </p:txBody>
      </p:sp>
      <p:cxnSp>
        <p:nvCxnSpPr>
          <p:cNvPr id="6" name="Straight Arrow Connector 5"/>
          <p:cNvCxnSpPr/>
          <p:nvPr/>
        </p:nvCxnSpPr>
        <p:spPr>
          <a:xfrm flipH="1" flipV="1">
            <a:off x="3995936" y="5939988"/>
            <a:ext cx="504056" cy="5040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072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rPr>
              <a:t>this</a:t>
            </a:r>
            <a:r>
              <a:rPr lang="en-US" dirty="0"/>
              <a:t> </a:t>
            </a:r>
            <a:r>
              <a:rPr lang="en-US" dirty="0" smtClean="0"/>
              <a:t>for communication</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Instances of this class can store an address of another instance:</a:t>
            </a:r>
          </a:p>
          <a:p>
            <a:pPr marL="914400" lvl="2" indent="0">
              <a:buNone/>
            </a:pPr>
            <a:r>
              <a:rPr lang="en-CA" sz="1600" dirty="0">
                <a:latin typeface="Consolas" panose="020B0609020204030204" pitchFamily="49" charset="0"/>
                <a:cs typeface="Consolas" panose="020B0609020204030204" pitchFamily="49" charset="0"/>
              </a:rPr>
              <a:t>class </a:t>
            </a:r>
            <a:r>
              <a:rPr lang="en-CA" sz="1600" dirty="0" smtClean="0">
                <a:latin typeface="Consolas" panose="020B0609020204030204" pitchFamily="49" charset="0"/>
                <a:cs typeface="Consolas" panose="020B0609020204030204" pitchFamily="49" charset="0"/>
              </a:rPr>
              <a:t>Messenger </a:t>
            </a:r>
            <a:r>
              <a:rPr lang="en-CA" sz="1600" dirty="0">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public:</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Messenger();</a:t>
            </a:r>
            <a:endParaRPr lang="en-CA" sz="1600" dirty="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        Messenger( Messenger &amp;</a:t>
            </a:r>
            <a:r>
              <a:rPr lang="en-CA" sz="1600" dirty="0">
                <a:latin typeface="Consolas" panose="020B0609020204030204" pitchFamily="49" charset="0"/>
                <a:cs typeface="Consolas" panose="020B0609020204030204" pitchFamily="49" charset="0"/>
              </a:rPr>
              <a:t>partner );</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bool send( </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msg</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Send a 'message</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to the partner</a:t>
            </a: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receive</a:t>
            </a:r>
            <a:r>
              <a:rPr lang="en-CA" sz="1600" dirty="0" smtClean="0">
                <a:latin typeface="Consolas" panose="020B0609020204030204" pitchFamily="49" charset="0"/>
                <a:cs typeface="Consolas" panose="020B0609020204030204" pitchFamily="49" charset="0"/>
              </a:rPr>
              <a:t>();   // Receive a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message</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from the partner</a:t>
            </a:r>
            <a:endParaRPr lang="en-CA" sz="1600" dirty="0">
              <a:latin typeface="Consolas" panose="020B0609020204030204" pitchFamily="49" charset="0"/>
              <a:cs typeface="Consolas" panose="020B0609020204030204" pitchFamily="49" charset="0"/>
            </a:endParaRP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private:</a:t>
            </a:r>
          </a:p>
          <a:p>
            <a:pPr marL="914400" lvl="2" indent="0">
              <a:buNone/>
            </a:pPr>
            <a:r>
              <a:rPr lang="en-CA" sz="1600" dirty="0">
                <a:latin typeface="Consolas" panose="020B0609020204030204" pitchFamily="49" charset="0"/>
                <a:cs typeface="Consolas" panose="020B0609020204030204" pitchFamily="49" charset="0"/>
              </a:rPr>
              <a:t>        </a:t>
            </a:r>
            <a:r>
              <a:rPr lang="en-CA" sz="1600" b="1" dirty="0">
                <a:solidFill>
                  <a:srgbClr val="0070C0"/>
                </a:solidFill>
                <a:latin typeface="Consolas" panose="020B0609020204030204" pitchFamily="49" charset="0"/>
                <a:cs typeface="Consolas" panose="020B0609020204030204" pitchFamily="49" charset="0"/>
              </a:rPr>
              <a:t>Messenger *</a:t>
            </a:r>
            <a:r>
              <a:rPr lang="en-CA" sz="1600" b="1" dirty="0" err="1">
                <a:solidFill>
                  <a:srgbClr val="0070C0"/>
                </a:solidFill>
                <a:latin typeface="Consolas" panose="020B0609020204030204" pitchFamily="49" charset="0"/>
                <a:cs typeface="Consolas" panose="020B0609020204030204" pitchFamily="49" charset="0"/>
              </a:rPr>
              <a:t>p_partner</a:t>
            </a:r>
            <a:r>
              <a:rPr lang="en-CA" sz="1600" b="1" dirty="0">
                <a:solidFill>
                  <a:srgbClr val="0070C0"/>
                </a:solidFill>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int</a:t>
            </a:r>
            <a:r>
              <a:rPr lang="en-CA" sz="1600" dirty="0">
                <a:latin typeface="Consolas" panose="020B0609020204030204" pitchFamily="49" charset="0"/>
                <a:cs typeface="Consolas" panose="020B0609020204030204" pitchFamily="49" charset="0"/>
              </a:rPr>
              <a:t> message;</a:t>
            </a:r>
          </a:p>
          <a:p>
            <a:pPr marL="914400" lvl="2" indent="0">
              <a:buNone/>
            </a:pPr>
            <a:r>
              <a:rPr lang="en-CA" sz="1600" dirty="0">
                <a:latin typeface="Consolas" panose="020B0609020204030204" pitchFamily="49" charset="0"/>
                <a:cs typeface="Consolas" panose="020B0609020204030204" pitchFamily="49" charset="0"/>
              </a:rPr>
              <a:t>        bool received;</a:t>
            </a:r>
          </a:p>
          <a:p>
            <a:pPr marL="914400" lvl="2" indent="0">
              <a:buNone/>
            </a:pPr>
            <a:r>
              <a:rPr lang="en-CA" sz="16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887484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77896</TotalTime>
  <Words>3003</Words>
  <Application>Microsoft Office PowerPoint</Application>
  <PresentationFormat>On-screen Show (4:3)</PresentationFormat>
  <Paragraphs>678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MS PGothic</vt:lpstr>
      <vt:lpstr>Arial</vt:lpstr>
      <vt:lpstr>Calibri</vt:lpstr>
      <vt:lpstr>Consolas</vt:lpstr>
      <vt:lpstr>Constantia</vt:lpstr>
      <vt:lpstr>Georgia</vt:lpstr>
      <vt:lpstr>Times New Roman</vt:lpstr>
      <vt:lpstr>Custom Design</vt:lpstr>
      <vt:lpstr>this</vt:lpstr>
      <vt:lpstr>Outline</vt:lpstr>
      <vt:lpstr>Member variables</vt:lpstr>
      <vt:lpstr>Address</vt:lpstr>
      <vt:lpstr>this as an implied parameter</vt:lpstr>
      <vt:lpstr>this as an implied parameter</vt:lpstr>
      <vt:lpstr>this as an implied parameter</vt:lpstr>
      <vt:lpstr>this as an identifier</vt:lpstr>
      <vt:lpstr>this for communication</vt:lpstr>
      <vt:lpstr>this for communcation</vt:lpstr>
      <vt:lpstr>this for communcation</vt:lpstr>
      <vt:lpstr>this for communcation</vt:lpstr>
      <vt:lpstr>this for communcation</vt:lpstr>
      <vt:lpstr>this for communcation</vt:lpstr>
      <vt:lpstr>Sending a message</vt:lpstr>
      <vt:lpstr>Sending a message</vt:lpstr>
      <vt:lpstr>Sending a message</vt:lpstr>
      <vt:lpstr>Sending a message</vt:lpstr>
      <vt:lpstr>Sending a message</vt:lpstr>
      <vt:lpstr>Receiving a message</vt:lpstr>
      <vt:lpstr>Receiving a message</vt:lpstr>
      <vt:lpstr>Receiving a message</vt:lpstr>
      <vt:lpstr>Receiving a message</vt:lpstr>
      <vt:lpstr>Receiving a message</vt:lpstr>
      <vt:lpstr>Communication</vt:lpstr>
      <vt:lpstr>Communication</vt:lpstr>
      <vt:lpstr>Communication</vt:lpstr>
      <vt:lpstr>Communication</vt:lpstr>
      <vt:lpstr>Question</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1364</cp:revision>
  <dcterms:created xsi:type="dcterms:W3CDTF">2009-09-11T23:00:44Z</dcterms:created>
  <dcterms:modified xsi:type="dcterms:W3CDTF">2019-06-13T19:12:40Z</dcterms:modified>
</cp:coreProperties>
</file>